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87" r:id="rId4"/>
    <p:sldId id="258" r:id="rId5"/>
    <p:sldId id="288" r:id="rId6"/>
    <p:sldId id="259" r:id="rId7"/>
    <p:sldId id="260" r:id="rId8"/>
    <p:sldId id="261" r:id="rId9"/>
    <p:sldId id="265" r:id="rId10"/>
  </p:sldIdLst>
  <p:sldSz cx="18288000" cy="10287000"/>
  <p:notesSz cx="6858000" cy="9144000"/>
  <p:embeddedFontLst>
    <p:embeddedFont>
      <p:font typeface="Bahnschrift Condensed" panose="020B0502040204020203" pitchFamily="34" charset="0"/>
      <p:regular r:id="rId12"/>
      <p:bold r:id="rId13"/>
    </p:embeddedFont>
    <p:embeddedFont>
      <p:font typeface="Poppins" panose="00000500000000000000" pitchFamily="2" charset="0"/>
      <p:regular r:id="rId14"/>
    </p:embeddedFont>
    <p:embeddedFont>
      <p:font typeface="Poppins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70" y="8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FF965-4A4D-4B38-BBC2-72EE8AEB435A}" type="datetimeFigureOut">
              <a:rPr lang="en-ID" smtClean="0"/>
              <a:t>19/11/2025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C4302-80B2-457B-8CE5-668D9F01D9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38555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D1FA6-3878-1A95-B7B7-58F6D40B5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6ECBE-9269-B1E7-D1C9-DCDE7574A4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389CE3-650B-F9E6-975E-63030D2F9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CB0F3-2129-8546-DC55-4B69997C4B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E4B6A-3DB9-43CE-8DE8-22BC13232F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90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6F8597-A447-5CE7-B08B-5A9F5A82AC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C8C6ED-8510-D1E3-E80B-62CAD9B456A5}"/>
              </a:ext>
            </a:extLst>
          </p:cNvPr>
          <p:cNvSpPr/>
          <p:nvPr userDrawn="1"/>
        </p:nvSpPr>
        <p:spPr>
          <a:xfrm>
            <a:off x="1" y="0"/>
            <a:ext cx="18313640" cy="10326708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49844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0480" y="0"/>
            <a:ext cx="1156392" cy="2209097"/>
            <a:chOff x="0" y="0"/>
            <a:chExt cx="304564" cy="581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4564" cy="581820"/>
            </a:xfrm>
            <a:custGeom>
              <a:avLst/>
              <a:gdLst/>
              <a:ahLst/>
              <a:cxnLst/>
              <a:rect l="l" t="t" r="r" b="b"/>
              <a:pathLst>
                <a:path w="304564" h="581820">
                  <a:moveTo>
                    <a:pt x="0" y="0"/>
                  </a:moveTo>
                  <a:lnTo>
                    <a:pt x="304564" y="0"/>
                  </a:lnTo>
                  <a:lnTo>
                    <a:pt x="304564" y="581820"/>
                  </a:lnTo>
                  <a:lnTo>
                    <a:pt x="0" y="581820"/>
                  </a:ln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4564" cy="6389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832717">
            <a:off x="9373946" y="-2038466"/>
            <a:ext cx="1987590" cy="7174727"/>
            <a:chOff x="0" y="0"/>
            <a:chExt cx="523480" cy="18896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3480" cy="1889640"/>
            </a:xfrm>
            <a:custGeom>
              <a:avLst/>
              <a:gdLst/>
              <a:ahLst/>
              <a:cxnLst/>
              <a:rect l="l" t="t" r="r" b="b"/>
              <a:pathLst>
                <a:path w="523480" h="1889640">
                  <a:moveTo>
                    <a:pt x="0" y="0"/>
                  </a:moveTo>
                  <a:lnTo>
                    <a:pt x="523480" y="0"/>
                  </a:lnTo>
                  <a:lnTo>
                    <a:pt x="523480" y="1889640"/>
                  </a:lnTo>
                  <a:lnTo>
                    <a:pt x="0" y="1889640"/>
                  </a:ln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523480" cy="1946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832717">
            <a:off x="17838466" y="4073577"/>
            <a:ext cx="1987590" cy="7819086"/>
            <a:chOff x="0" y="0"/>
            <a:chExt cx="523480" cy="20593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3480" cy="2059348"/>
            </a:xfrm>
            <a:custGeom>
              <a:avLst/>
              <a:gdLst/>
              <a:ahLst/>
              <a:cxnLst/>
              <a:rect l="l" t="t" r="r" b="b"/>
              <a:pathLst>
                <a:path w="523480" h="2059348">
                  <a:moveTo>
                    <a:pt x="0" y="0"/>
                  </a:moveTo>
                  <a:lnTo>
                    <a:pt x="523480" y="0"/>
                  </a:lnTo>
                  <a:lnTo>
                    <a:pt x="523480" y="2059348"/>
                  </a:lnTo>
                  <a:lnTo>
                    <a:pt x="0" y="2059348"/>
                  </a:ln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523480" cy="2116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7741" y="986282"/>
            <a:ext cx="7409104" cy="740910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79995" y="1298536"/>
            <a:ext cx="6784595" cy="678459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1832717">
            <a:off x="8164263" y="7886099"/>
            <a:ext cx="1091954" cy="5397287"/>
            <a:chOff x="0" y="0"/>
            <a:chExt cx="287593" cy="14215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7593" cy="1421508"/>
            </a:xfrm>
            <a:custGeom>
              <a:avLst/>
              <a:gdLst/>
              <a:ahLst/>
              <a:cxnLst/>
              <a:rect l="l" t="t" r="r" b="b"/>
              <a:pathLst>
                <a:path w="287593" h="1421508">
                  <a:moveTo>
                    <a:pt x="143796" y="0"/>
                  </a:moveTo>
                  <a:lnTo>
                    <a:pt x="143796" y="0"/>
                  </a:lnTo>
                  <a:cubicBezTo>
                    <a:pt x="223213" y="0"/>
                    <a:pt x="287593" y="64380"/>
                    <a:pt x="287593" y="143796"/>
                  </a:cubicBezTo>
                  <a:lnTo>
                    <a:pt x="287593" y="1277711"/>
                  </a:lnTo>
                  <a:cubicBezTo>
                    <a:pt x="287593" y="1315848"/>
                    <a:pt x="272443" y="1352424"/>
                    <a:pt x="245476" y="1379391"/>
                  </a:cubicBezTo>
                  <a:cubicBezTo>
                    <a:pt x="218509" y="1406358"/>
                    <a:pt x="181934" y="1421508"/>
                    <a:pt x="143796" y="1421508"/>
                  </a:cubicBezTo>
                  <a:lnTo>
                    <a:pt x="143796" y="1421508"/>
                  </a:lnTo>
                  <a:cubicBezTo>
                    <a:pt x="105659" y="1421508"/>
                    <a:pt x="69084" y="1406358"/>
                    <a:pt x="42117" y="1379391"/>
                  </a:cubicBezTo>
                  <a:cubicBezTo>
                    <a:pt x="15150" y="1352424"/>
                    <a:pt x="0" y="1315848"/>
                    <a:pt x="0" y="1277711"/>
                  </a:cubicBezTo>
                  <a:lnTo>
                    <a:pt x="0" y="143796"/>
                  </a:lnTo>
                  <a:cubicBezTo>
                    <a:pt x="0" y="105659"/>
                    <a:pt x="15150" y="69084"/>
                    <a:pt x="42117" y="42117"/>
                  </a:cubicBezTo>
                  <a:cubicBezTo>
                    <a:pt x="69084" y="15150"/>
                    <a:pt x="105659" y="0"/>
                    <a:pt x="143796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87593" cy="1478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1832717">
            <a:off x="-959014" y="4771857"/>
            <a:ext cx="1091954" cy="5397287"/>
            <a:chOff x="0" y="0"/>
            <a:chExt cx="287593" cy="142150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87593" cy="1421508"/>
            </a:xfrm>
            <a:custGeom>
              <a:avLst/>
              <a:gdLst/>
              <a:ahLst/>
              <a:cxnLst/>
              <a:rect l="l" t="t" r="r" b="b"/>
              <a:pathLst>
                <a:path w="287593" h="1421508">
                  <a:moveTo>
                    <a:pt x="143796" y="0"/>
                  </a:moveTo>
                  <a:lnTo>
                    <a:pt x="143796" y="0"/>
                  </a:lnTo>
                  <a:cubicBezTo>
                    <a:pt x="223213" y="0"/>
                    <a:pt x="287593" y="64380"/>
                    <a:pt x="287593" y="143796"/>
                  </a:cubicBezTo>
                  <a:lnTo>
                    <a:pt x="287593" y="1277711"/>
                  </a:lnTo>
                  <a:cubicBezTo>
                    <a:pt x="287593" y="1315848"/>
                    <a:pt x="272443" y="1352424"/>
                    <a:pt x="245476" y="1379391"/>
                  </a:cubicBezTo>
                  <a:cubicBezTo>
                    <a:pt x="218509" y="1406358"/>
                    <a:pt x="181934" y="1421508"/>
                    <a:pt x="143796" y="1421508"/>
                  </a:cubicBezTo>
                  <a:lnTo>
                    <a:pt x="143796" y="1421508"/>
                  </a:lnTo>
                  <a:cubicBezTo>
                    <a:pt x="105659" y="1421508"/>
                    <a:pt x="69084" y="1406358"/>
                    <a:pt x="42117" y="1379391"/>
                  </a:cubicBezTo>
                  <a:cubicBezTo>
                    <a:pt x="15150" y="1352424"/>
                    <a:pt x="0" y="1315848"/>
                    <a:pt x="0" y="1277711"/>
                  </a:cubicBezTo>
                  <a:lnTo>
                    <a:pt x="0" y="143796"/>
                  </a:lnTo>
                  <a:cubicBezTo>
                    <a:pt x="0" y="105659"/>
                    <a:pt x="15150" y="69084"/>
                    <a:pt x="42117" y="42117"/>
                  </a:cubicBezTo>
                  <a:cubicBezTo>
                    <a:pt x="69084" y="15150"/>
                    <a:pt x="105659" y="0"/>
                    <a:pt x="14379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287593" cy="1478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866865" y="1114479"/>
            <a:ext cx="1909980" cy="1909980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1247802" y="165254"/>
            <a:ext cx="1518140" cy="1898448"/>
          </a:xfrm>
          <a:custGeom>
            <a:avLst/>
            <a:gdLst/>
            <a:ahLst/>
            <a:cxnLst/>
            <a:rect l="l" t="t" r="r" b="b"/>
            <a:pathLst>
              <a:path w="1518140" h="1898448">
                <a:moveTo>
                  <a:pt x="0" y="0"/>
                </a:moveTo>
                <a:lnTo>
                  <a:pt x="1518140" y="0"/>
                </a:lnTo>
                <a:lnTo>
                  <a:pt x="1518140" y="1898449"/>
                </a:lnTo>
                <a:lnTo>
                  <a:pt x="0" y="18984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1247802" y="2237001"/>
            <a:ext cx="9651295" cy="6158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86"/>
              </a:lnSpc>
            </a:pPr>
            <a:r>
              <a:rPr lang="en-US" sz="6918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SINERGISITAS KONTRIBUSI </a:t>
            </a:r>
          </a:p>
          <a:p>
            <a:pPr algn="l">
              <a:lnSpc>
                <a:spcPts val="9686"/>
              </a:lnSpc>
            </a:pPr>
            <a:r>
              <a:rPr lang="en-US" sz="6918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KOPERASI TERHADAP PROGRAM KUKAR IDAMAN TERBAIK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618004" y="6077311"/>
            <a:ext cx="6136596" cy="894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11"/>
              </a:lnSpc>
            </a:pPr>
            <a:r>
              <a:rPr lang="en-US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PLT. KEPLA DINAS KOPERASI DAN UKM KAB. KUKAR</a:t>
            </a:r>
          </a:p>
          <a:p>
            <a:pPr algn="l">
              <a:lnSpc>
                <a:spcPts val="3711"/>
              </a:lnSpc>
            </a:pPr>
            <a:r>
              <a:rPr lang="en-US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H. THAUFIQ ZULFIAN NOOR, S.PI., M.A.P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6B9D0FD-DA3E-DF74-F5B6-FFB381367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27"/>
          <a:stretch>
            <a:fillRect/>
          </a:stretch>
        </p:blipFill>
        <p:spPr>
          <a:xfrm rot="312038">
            <a:off x="11610059" y="2887554"/>
            <a:ext cx="4924463" cy="31146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028700" y="1028700"/>
            <a:ext cx="793494" cy="654633"/>
          </a:xfrm>
          <a:custGeom>
            <a:avLst/>
            <a:gdLst/>
            <a:ahLst/>
            <a:cxnLst/>
            <a:rect l="l" t="t" r="r" b="b"/>
            <a:pathLst>
              <a:path w="793494" h="654633">
                <a:moveTo>
                  <a:pt x="0" y="0"/>
                </a:moveTo>
                <a:lnTo>
                  <a:pt x="793494" y="0"/>
                </a:lnTo>
                <a:lnTo>
                  <a:pt x="793494" y="654633"/>
                </a:lnTo>
                <a:lnTo>
                  <a:pt x="0" y="65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2FFA5B8-FB6A-1723-3377-BA909F657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49534" y="-419100"/>
            <a:ext cx="18837534" cy="11544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DC0AF-A722-6F0B-2140-DFE75B9D8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EEC3D42-169D-85A2-6BB6-90DC1BFA3C7A}"/>
              </a:ext>
            </a:extLst>
          </p:cNvPr>
          <p:cNvGrpSpPr/>
          <p:nvPr/>
        </p:nvGrpSpPr>
        <p:grpSpPr>
          <a:xfrm rot="-1549246">
            <a:off x="8255009" y="-3936400"/>
            <a:ext cx="1883083" cy="13036877"/>
            <a:chOff x="-191392" y="-57150"/>
            <a:chExt cx="495956" cy="34335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EFEED26-9733-36E6-B495-4F19EA1E1E37}"/>
                </a:ext>
              </a:extLst>
            </p:cNvPr>
            <p:cNvSpPr/>
            <p:nvPr/>
          </p:nvSpPr>
          <p:spPr>
            <a:xfrm>
              <a:off x="-191392" y="166569"/>
              <a:ext cx="304564" cy="3209862"/>
            </a:xfrm>
            <a:custGeom>
              <a:avLst/>
              <a:gdLst/>
              <a:ahLst/>
              <a:cxnLst/>
              <a:rect l="l" t="t" r="r" b="b"/>
              <a:pathLst>
                <a:path w="304564" h="3209862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3057580"/>
                  </a:lnTo>
                  <a:cubicBezTo>
                    <a:pt x="304564" y="3097967"/>
                    <a:pt x="288520" y="3136701"/>
                    <a:pt x="259962" y="3165259"/>
                  </a:cubicBezTo>
                  <a:cubicBezTo>
                    <a:pt x="231403" y="3193818"/>
                    <a:pt x="192670" y="3209862"/>
                    <a:pt x="152282" y="3209862"/>
                  </a:cubicBezTo>
                  <a:lnTo>
                    <a:pt x="152282" y="3209862"/>
                  </a:lnTo>
                  <a:cubicBezTo>
                    <a:pt x="68179" y="3209862"/>
                    <a:pt x="0" y="3141683"/>
                    <a:pt x="0" y="3057580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ID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983196-E16B-A7A0-FB93-DAC4385627BC}"/>
                </a:ext>
              </a:extLst>
            </p:cNvPr>
            <p:cNvSpPr txBox="1"/>
            <p:nvPr/>
          </p:nvSpPr>
          <p:spPr>
            <a:xfrm>
              <a:off x="0" y="-57150"/>
              <a:ext cx="304564" cy="3267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2">
            <a:extLst>
              <a:ext uri="{FF2B5EF4-FFF2-40B4-BE49-F238E27FC236}">
                <a16:creationId xmlns:a16="http://schemas.microsoft.com/office/drawing/2014/main" id="{7D9D58B0-3B29-CA33-5DFA-0DB8AA56104C}"/>
              </a:ext>
            </a:extLst>
          </p:cNvPr>
          <p:cNvGrpSpPr/>
          <p:nvPr/>
        </p:nvGrpSpPr>
        <p:grpSpPr>
          <a:xfrm rot="-1549246">
            <a:off x="8155278" y="1382701"/>
            <a:ext cx="1883083" cy="13036877"/>
            <a:chOff x="-191392" y="-57150"/>
            <a:chExt cx="495956" cy="3433581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62DD8AB6-8080-8889-AC06-99BC510471DE}"/>
                </a:ext>
              </a:extLst>
            </p:cNvPr>
            <p:cNvSpPr/>
            <p:nvPr/>
          </p:nvSpPr>
          <p:spPr>
            <a:xfrm>
              <a:off x="-191392" y="166569"/>
              <a:ext cx="304564" cy="3209862"/>
            </a:xfrm>
            <a:custGeom>
              <a:avLst/>
              <a:gdLst/>
              <a:ahLst/>
              <a:cxnLst/>
              <a:rect l="l" t="t" r="r" b="b"/>
              <a:pathLst>
                <a:path w="304564" h="3209862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3057580"/>
                  </a:lnTo>
                  <a:cubicBezTo>
                    <a:pt x="304564" y="3097967"/>
                    <a:pt x="288520" y="3136701"/>
                    <a:pt x="259962" y="3165259"/>
                  </a:cubicBezTo>
                  <a:cubicBezTo>
                    <a:pt x="231403" y="3193818"/>
                    <a:pt x="192670" y="3209862"/>
                    <a:pt x="152282" y="3209862"/>
                  </a:cubicBezTo>
                  <a:lnTo>
                    <a:pt x="152282" y="3209862"/>
                  </a:lnTo>
                  <a:cubicBezTo>
                    <a:pt x="68179" y="3209862"/>
                    <a:pt x="0" y="3141683"/>
                    <a:pt x="0" y="3057580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ID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0B2A99-A3A6-4199-70D1-65851EC8A82C}"/>
                </a:ext>
              </a:extLst>
            </p:cNvPr>
            <p:cNvSpPr txBox="1"/>
            <p:nvPr/>
          </p:nvSpPr>
          <p:spPr>
            <a:xfrm>
              <a:off x="0" y="-57150"/>
              <a:ext cx="304564" cy="3267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DB38301-E16A-9A61-BAF8-2DE66EE0ADD9}"/>
              </a:ext>
            </a:extLst>
          </p:cNvPr>
          <p:cNvSpPr txBox="1"/>
          <p:nvPr/>
        </p:nvSpPr>
        <p:spPr>
          <a:xfrm>
            <a:off x="1930294" y="0"/>
            <a:ext cx="24288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b="1" dirty="0">
                <a:solidFill>
                  <a:srgbClr val="FF7600"/>
                </a:solidFill>
                <a:latin typeface="Bahnschrift Condensed" panose="020B0502040204020203" pitchFamily="34" charset="0"/>
              </a:rPr>
              <a:t>1</a:t>
            </a:r>
            <a:r>
              <a:rPr lang="en-US" sz="5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>
                <a:latin typeface="Bahnschrift Condensed" panose="020B0502040204020203" pitchFamily="34" charset="0"/>
              </a:rPr>
              <a:t>VISI</a:t>
            </a:r>
            <a:endParaRPr lang="en-US" sz="5400" b="1" dirty="0">
              <a:latin typeface="Bahnschrift Condensed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0191FB-5585-6E73-34A1-D42F41EE75B6}"/>
              </a:ext>
            </a:extLst>
          </p:cNvPr>
          <p:cNvSpPr txBox="1"/>
          <p:nvPr/>
        </p:nvSpPr>
        <p:spPr>
          <a:xfrm>
            <a:off x="5450472" y="-2931"/>
            <a:ext cx="2996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36B600"/>
                </a:solidFill>
                <a:latin typeface="Bahnschrift Condensed" panose="020B0502040204020203" pitchFamily="34" charset="0"/>
              </a:rPr>
              <a:t>5</a:t>
            </a:r>
            <a:r>
              <a:rPr lang="en-US" sz="4800" b="1" dirty="0">
                <a:latin typeface="Bahnschrift Condensed" panose="020B0502040204020203" pitchFamily="34" charset="0"/>
              </a:rPr>
              <a:t> </a:t>
            </a:r>
            <a:r>
              <a:rPr lang="en-US" sz="4000" b="1" dirty="0">
                <a:latin typeface="Bahnschrift Condensed" panose="020B0502040204020203" pitchFamily="34" charset="0"/>
              </a:rPr>
              <a:t>MISI</a:t>
            </a:r>
            <a:endParaRPr lang="en-US" sz="4800" b="1" dirty="0">
              <a:latin typeface="Bahnschrift Condensed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F8BFCC-E1B0-4793-1A83-3F50AFB23912}"/>
              </a:ext>
            </a:extLst>
          </p:cNvPr>
          <p:cNvSpPr txBox="1"/>
          <p:nvPr/>
        </p:nvSpPr>
        <p:spPr>
          <a:xfrm>
            <a:off x="10739026" y="-114300"/>
            <a:ext cx="30989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1390D3"/>
                </a:solidFill>
                <a:latin typeface="Bahnschrift Condensed" panose="020B0502040204020203" pitchFamily="34" charset="0"/>
              </a:rPr>
              <a:t>17</a:t>
            </a:r>
            <a:r>
              <a:rPr lang="en-US" sz="4000" b="1" dirty="0">
                <a:latin typeface="Bahnschrift Condensed" panose="020B0502040204020203" pitchFamily="34" charset="0"/>
              </a:rPr>
              <a:t>PROGRAM</a:t>
            </a:r>
            <a:endParaRPr lang="en-US" sz="4800" b="1" dirty="0">
              <a:latin typeface="Bahnschrift Condensed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1C5CCE-69EC-93D2-6740-6C0365BF396E}"/>
              </a:ext>
            </a:extLst>
          </p:cNvPr>
          <p:cNvSpPr txBox="1"/>
          <p:nvPr/>
        </p:nvSpPr>
        <p:spPr>
          <a:xfrm>
            <a:off x="5509858" y="1485900"/>
            <a:ext cx="4827048" cy="8518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Aft>
                <a:spcPts val="900"/>
              </a:spcAft>
            </a:pPr>
            <a:r>
              <a:rPr lang="en-US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Dalam </a:t>
            </a:r>
            <a:r>
              <a:rPr lang="en-US" sz="16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upaya</a:t>
            </a:r>
            <a:r>
              <a:rPr lang="en-US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Visi, </a:t>
            </a:r>
            <a:r>
              <a:rPr lang="en-US" sz="16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disusun</a:t>
            </a:r>
            <a:r>
              <a:rPr lang="en-US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misi</a:t>
            </a:r>
            <a:r>
              <a:rPr lang="en-US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pembangunan</a:t>
            </a:r>
            <a:r>
              <a:rPr lang="en-US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semangat</a:t>
            </a:r>
            <a:r>
              <a:rPr lang="en-US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TERBAIK</a:t>
            </a:r>
            <a:r>
              <a:rPr lang="en-US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yakni</a:t>
            </a:r>
            <a:r>
              <a:rPr lang="en-US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4488" indent="-344488">
              <a:lnSpc>
                <a:spcPct val="16000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US" sz="1700" i="1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Terbaik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pemenuhan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pemerataan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pelayanan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perlindungan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sosial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4488" indent="-344488">
              <a:lnSpc>
                <a:spcPct val="16000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US" sz="1700" i="1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Terbaik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pengembangan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hilirisasi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sektor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pariwisata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kreatif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pondasi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ekstraktif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4488" indent="-344488">
              <a:lnSpc>
                <a:spcPct val="16000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US" sz="1700" i="1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Terbaik</a:t>
            </a:r>
            <a:r>
              <a:rPr lang="en-US" sz="1700" i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tata Kelola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pemerintahan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peningkatan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profesionalisme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aparatur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sipil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negara;</a:t>
            </a:r>
          </a:p>
          <a:p>
            <a:pPr marL="344488" indent="-344488">
              <a:lnSpc>
                <a:spcPct val="16000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US" sz="1700" i="1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Terbaik</a:t>
            </a:r>
            <a:r>
              <a:rPr lang="en-US" sz="1700" i="1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pengembangan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karakter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pelestarian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berbasis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kearifan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lokal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4488" indent="-344488">
              <a:lnSpc>
                <a:spcPct val="16000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US" sz="1700" i="1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Terbaik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pengembangan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pembangunan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kewilayahan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7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berkeadilan</a:t>
            </a:r>
            <a:r>
              <a:rPr lang="en-US" sz="17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0B49DA-29A2-1C69-58EF-5BE88B6DC724}"/>
              </a:ext>
            </a:extLst>
          </p:cNvPr>
          <p:cNvSpPr txBox="1"/>
          <p:nvPr/>
        </p:nvSpPr>
        <p:spPr>
          <a:xfrm>
            <a:off x="10591800" y="1257300"/>
            <a:ext cx="7665174" cy="92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Misi#1. </a:t>
            </a:r>
            <a:endParaRPr lang="en-US" sz="1600" dirty="0"/>
          </a:p>
          <a:p>
            <a:r>
              <a:rPr lang="en-US" sz="1600" b="1" i="1" dirty="0" err="1"/>
              <a:t>Terbaik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mewujudkan</a:t>
            </a:r>
            <a:r>
              <a:rPr lang="en-US" sz="1600" dirty="0"/>
              <a:t> </a:t>
            </a:r>
            <a:r>
              <a:rPr lang="en-US" sz="1600" b="1" dirty="0" err="1"/>
              <a:t>pemenuhan</a:t>
            </a:r>
            <a:r>
              <a:rPr lang="en-US" sz="1600" b="1" dirty="0"/>
              <a:t> dan </a:t>
            </a:r>
            <a:r>
              <a:rPr lang="en-US" sz="1600" b="1" dirty="0" err="1"/>
              <a:t>pemerataan</a:t>
            </a:r>
            <a:r>
              <a:rPr lang="en-US" sz="1600" b="1" dirty="0"/>
              <a:t> </a:t>
            </a:r>
            <a:r>
              <a:rPr lang="en-US" sz="1600" dirty="0" err="1"/>
              <a:t>pelayanan</a:t>
            </a:r>
            <a:r>
              <a:rPr lang="en-US" sz="1600" dirty="0"/>
              <a:t> </a:t>
            </a:r>
            <a:r>
              <a:rPr lang="en-US" sz="1600" dirty="0" err="1"/>
              <a:t>dasar</a:t>
            </a:r>
            <a:r>
              <a:rPr lang="en-US" sz="1600" dirty="0"/>
              <a:t> </a:t>
            </a:r>
            <a:r>
              <a:rPr lang="en-US" sz="1600" b="1" dirty="0" err="1"/>
              <a:t>kesehatan</a:t>
            </a:r>
            <a:r>
              <a:rPr lang="en-US" sz="1600" dirty="0"/>
              <a:t>, </a:t>
            </a:r>
            <a:r>
              <a:rPr lang="en-US" sz="1600" b="1" dirty="0" err="1"/>
              <a:t>pendidikan</a:t>
            </a:r>
            <a:r>
              <a:rPr lang="en-US" sz="1600" dirty="0"/>
              <a:t> dan </a:t>
            </a:r>
            <a:r>
              <a:rPr lang="en-US" sz="1600" b="1" dirty="0" err="1"/>
              <a:t>perlindungan</a:t>
            </a:r>
            <a:r>
              <a:rPr lang="en-US" sz="1600" b="1" dirty="0"/>
              <a:t> </a:t>
            </a:r>
            <a:r>
              <a:rPr lang="en-US" sz="1600" b="1" dirty="0" err="1"/>
              <a:t>sosial</a:t>
            </a:r>
            <a:r>
              <a:rPr lang="en-US" sz="1600" b="1" dirty="0"/>
              <a:t>;</a:t>
            </a:r>
            <a:endParaRPr lang="en-US" sz="16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Makan </a:t>
            </a:r>
            <a:r>
              <a:rPr lang="en-US" sz="1600" dirty="0" err="1"/>
              <a:t>Bergizi</a:t>
            </a:r>
            <a:r>
              <a:rPr lang="en-US" sz="1600" dirty="0"/>
              <a:t> Gratis </a:t>
            </a:r>
            <a:r>
              <a:rPr lang="en-US" sz="1600" dirty="0" err="1"/>
              <a:t>untuk</a:t>
            </a:r>
            <a:r>
              <a:rPr lang="en-US" sz="1600" dirty="0"/>
              <a:t> Balita dan </a:t>
            </a:r>
            <a:r>
              <a:rPr lang="en-US" sz="1600" dirty="0" err="1"/>
              <a:t>Lansia</a:t>
            </a:r>
            <a:r>
              <a:rPr lang="en-US" sz="1600" dirty="0"/>
              <a:t>;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</a:t>
            </a:r>
            <a:r>
              <a:rPr lang="en-US" sz="1600" dirty="0" err="1"/>
              <a:t>Subsidi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Penunjang</a:t>
            </a:r>
            <a:r>
              <a:rPr lang="en-US" sz="1600" dirty="0"/>
              <a:t> </a:t>
            </a:r>
            <a:r>
              <a:rPr lang="en-US" sz="1600" dirty="0" err="1"/>
              <a:t>Sekolah</a:t>
            </a:r>
            <a:r>
              <a:rPr lang="en-US" sz="1600" dirty="0"/>
              <a:t> dan </a:t>
            </a:r>
            <a:r>
              <a:rPr lang="en-US" sz="1600" dirty="0" err="1"/>
              <a:t>Beasiswa</a:t>
            </a:r>
            <a:endParaRPr lang="en-US" sz="16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</a:t>
            </a:r>
            <a:r>
              <a:rPr lang="en-US" sz="1600" dirty="0" err="1"/>
              <a:t>Bantuan</a:t>
            </a:r>
            <a:r>
              <a:rPr lang="en-US" sz="1600" dirty="0"/>
              <a:t> </a:t>
            </a:r>
            <a:r>
              <a:rPr lang="en-US" sz="1600" dirty="0" err="1"/>
              <a:t>Sekolah</a:t>
            </a:r>
            <a:r>
              <a:rPr lang="en-US" sz="1600" dirty="0"/>
              <a:t> </a:t>
            </a:r>
            <a:r>
              <a:rPr lang="en-US" sz="1600" dirty="0" err="1"/>
              <a:t>Swasta</a:t>
            </a:r>
            <a:r>
              <a:rPr lang="en-US" sz="1600" dirty="0"/>
              <a:t>/</a:t>
            </a:r>
            <a:r>
              <a:rPr lang="en-US" sz="1600" dirty="0" err="1"/>
              <a:t>Pondok</a:t>
            </a:r>
            <a:r>
              <a:rPr lang="en-US" sz="1600" dirty="0"/>
              <a:t> </a:t>
            </a:r>
            <a:r>
              <a:rPr lang="en-US" sz="1600" dirty="0" err="1"/>
              <a:t>Pasantren</a:t>
            </a:r>
            <a:r>
              <a:rPr lang="en-US" sz="1600" dirty="0"/>
              <a:t> </a:t>
            </a:r>
            <a:r>
              <a:rPr lang="en-US" sz="1600" dirty="0" err="1"/>
              <a:t>Idaman</a:t>
            </a:r>
            <a:r>
              <a:rPr lang="en-US" sz="1600" dirty="0"/>
              <a:t> </a:t>
            </a:r>
            <a:r>
              <a:rPr lang="en-US" sz="1600" dirty="0" err="1"/>
              <a:t>Terbaik</a:t>
            </a:r>
            <a:endParaRPr lang="en-US" sz="16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Etam Sejahtera</a:t>
            </a:r>
          </a:p>
          <a:p>
            <a:pPr lvl="0"/>
            <a:endParaRPr lang="en-US" sz="1600" dirty="0"/>
          </a:p>
          <a:p>
            <a:r>
              <a:rPr lang="en-US" sz="1600" b="1" dirty="0">
                <a:highlight>
                  <a:srgbClr val="FFFF00"/>
                </a:highlight>
              </a:rPr>
              <a:t>Misi#2. </a:t>
            </a:r>
            <a:endParaRPr lang="en-US" sz="1600" dirty="0">
              <a:highlight>
                <a:srgbClr val="FFFF00"/>
              </a:highlight>
            </a:endParaRPr>
          </a:p>
          <a:p>
            <a:r>
              <a:rPr lang="en-US" sz="1600" b="1" dirty="0" err="1">
                <a:highlight>
                  <a:srgbClr val="FFFF00"/>
                </a:highlight>
              </a:rPr>
              <a:t>Terbaik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dalam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b="1" dirty="0" err="1">
                <a:highlight>
                  <a:srgbClr val="FFFF00"/>
                </a:highlight>
              </a:rPr>
              <a:t>mewujudkan</a:t>
            </a:r>
            <a:r>
              <a:rPr lang="en-US" sz="1600" b="1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pengembangan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hilirisasi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sektor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pertanian</a:t>
            </a:r>
            <a:r>
              <a:rPr lang="en-US" sz="1600" dirty="0">
                <a:highlight>
                  <a:srgbClr val="FFFF00"/>
                </a:highlight>
              </a:rPr>
              <a:t>, </a:t>
            </a:r>
            <a:r>
              <a:rPr lang="en-US" sz="1600" dirty="0" err="1">
                <a:highlight>
                  <a:srgbClr val="FFFF00"/>
                </a:highlight>
              </a:rPr>
              <a:t>pariwisata</a:t>
            </a:r>
            <a:r>
              <a:rPr lang="en-US" sz="1600" dirty="0">
                <a:highlight>
                  <a:srgbClr val="FFFF00"/>
                </a:highlight>
              </a:rPr>
              <a:t> dan </a:t>
            </a:r>
            <a:r>
              <a:rPr lang="en-US" sz="1600" dirty="0" err="1">
                <a:highlight>
                  <a:srgbClr val="FFFF00"/>
                </a:highlight>
              </a:rPr>
              <a:t>ekonomi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kreatif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sebagai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b="1" dirty="0" err="1">
                <a:highlight>
                  <a:srgbClr val="FFFF00"/>
                </a:highlight>
              </a:rPr>
              <a:t>pondasi</a:t>
            </a:r>
            <a:r>
              <a:rPr lang="en-US" sz="1600" b="1" dirty="0">
                <a:highlight>
                  <a:srgbClr val="FFFF00"/>
                </a:highlight>
              </a:rPr>
              <a:t> </a:t>
            </a:r>
            <a:r>
              <a:rPr lang="en-US" sz="1600" b="1" dirty="0" err="1">
                <a:highlight>
                  <a:srgbClr val="FFFF00"/>
                </a:highlight>
              </a:rPr>
              <a:t>ekonomi</a:t>
            </a:r>
            <a:r>
              <a:rPr lang="en-US" sz="1600" b="1" dirty="0">
                <a:highlight>
                  <a:srgbClr val="FFFF00"/>
                </a:highlight>
              </a:rPr>
              <a:t> </a:t>
            </a:r>
            <a:r>
              <a:rPr lang="en-US" sz="1600" b="1" dirty="0" err="1">
                <a:highlight>
                  <a:srgbClr val="FFFF00"/>
                </a:highlight>
              </a:rPr>
              <a:t>baru</a:t>
            </a:r>
            <a:r>
              <a:rPr lang="en-US" sz="1600" b="1" dirty="0">
                <a:highlight>
                  <a:srgbClr val="FFFF00"/>
                </a:highlight>
              </a:rPr>
              <a:t> non </a:t>
            </a:r>
            <a:r>
              <a:rPr lang="en-US" sz="1600" b="1" dirty="0" err="1">
                <a:highlight>
                  <a:srgbClr val="FFFF00"/>
                </a:highlight>
              </a:rPr>
              <a:t>ekstraktif</a:t>
            </a:r>
            <a:endParaRPr lang="en-US" sz="1600" dirty="0">
              <a:highlight>
                <a:srgbClr val="FFFF00"/>
              </a:highlight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>
                <a:highlight>
                  <a:srgbClr val="FFFF00"/>
                </a:highlight>
              </a:rPr>
              <a:t>Program Pembangunan Kawasan Ekonomi Sejahtera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>
                <a:highlight>
                  <a:srgbClr val="FFFF00"/>
                </a:highlight>
              </a:rPr>
              <a:t>Program </a:t>
            </a:r>
            <a:r>
              <a:rPr lang="en-US" sz="1600" dirty="0" err="1">
                <a:highlight>
                  <a:srgbClr val="FFFF00"/>
                </a:highlight>
              </a:rPr>
              <a:t>Petani</a:t>
            </a:r>
            <a:r>
              <a:rPr lang="en-US" sz="1600" dirty="0">
                <a:highlight>
                  <a:srgbClr val="FFFF00"/>
                </a:highlight>
              </a:rPr>
              <a:t>/</a:t>
            </a:r>
            <a:r>
              <a:rPr lang="en-US" sz="1600" dirty="0" err="1">
                <a:highlight>
                  <a:srgbClr val="FFFF00"/>
                </a:highlight>
              </a:rPr>
              <a:t>Peternak</a:t>
            </a:r>
            <a:r>
              <a:rPr lang="en-US" sz="1600" dirty="0">
                <a:highlight>
                  <a:srgbClr val="FFFF00"/>
                </a:highlight>
              </a:rPr>
              <a:t>/</a:t>
            </a:r>
            <a:r>
              <a:rPr lang="en-US" sz="1600" dirty="0" err="1">
                <a:highlight>
                  <a:srgbClr val="FFFF00"/>
                </a:highlight>
              </a:rPr>
              <a:t>Nelayan</a:t>
            </a:r>
            <a:r>
              <a:rPr lang="en-US" sz="1600" dirty="0">
                <a:highlight>
                  <a:srgbClr val="FFFF00"/>
                </a:highlight>
              </a:rPr>
              <a:t> Tangguh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>
                <a:highlight>
                  <a:srgbClr val="FFFF00"/>
                </a:highlight>
              </a:rPr>
              <a:t>Program </a:t>
            </a:r>
            <a:r>
              <a:rPr lang="en-US" sz="1600" dirty="0" err="1">
                <a:highlight>
                  <a:srgbClr val="FFFF00"/>
                </a:highlight>
              </a:rPr>
              <a:t>Kredit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Kukar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Idaman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Terbaik</a:t>
            </a:r>
            <a:r>
              <a:rPr lang="en-US" sz="1600" dirty="0">
                <a:highlight>
                  <a:srgbClr val="FFFF00"/>
                </a:highlight>
              </a:rPr>
              <a:t>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>
                <a:highlight>
                  <a:srgbClr val="FFFF00"/>
                </a:highlight>
              </a:rPr>
              <a:t>Program </a:t>
            </a:r>
            <a:r>
              <a:rPr lang="en-US" sz="1600" dirty="0" err="1">
                <a:highlight>
                  <a:srgbClr val="FFFF00"/>
                </a:highlight>
              </a:rPr>
              <a:t>Penguatan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Penggiat</a:t>
            </a:r>
            <a:r>
              <a:rPr lang="en-US" sz="1600" dirty="0">
                <a:highlight>
                  <a:srgbClr val="FFFF00"/>
                </a:highlight>
              </a:rPr>
              <a:t> Seni dan </a:t>
            </a:r>
            <a:r>
              <a:rPr lang="en-US" sz="1600" dirty="0" err="1">
                <a:highlight>
                  <a:srgbClr val="FFFF00"/>
                </a:highlight>
              </a:rPr>
              <a:t>Budaya</a:t>
            </a:r>
            <a:r>
              <a:rPr lang="en-US" sz="1600" dirty="0">
                <a:highlight>
                  <a:srgbClr val="FFFF00"/>
                </a:highlight>
              </a:rPr>
              <a:t> Daerah.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>
                <a:highlight>
                  <a:srgbClr val="FFFF00"/>
                </a:highlight>
              </a:rPr>
              <a:t>Program Stimulus </a:t>
            </a:r>
            <a:r>
              <a:rPr lang="en-US" sz="1600" dirty="0" err="1">
                <a:highlight>
                  <a:srgbClr val="FFFF00"/>
                </a:highlight>
              </a:rPr>
              <a:t>Komunitas</a:t>
            </a:r>
            <a:r>
              <a:rPr lang="en-US" sz="1600" dirty="0">
                <a:highlight>
                  <a:srgbClr val="FFFF00"/>
                </a:highlight>
              </a:rPr>
              <a:t> </a:t>
            </a:r>
            <a:r>
              <a:rPr lang="en-US" sz="1600" dirty="0" err="1">
                <a:highlight>
                  <a:srgbClr val="FFFF00"/>
                </a:highlight>
              </a:rPr>
              <a:t>Kreatif</a:t>
            </a:r>
            <a:endParaRPr lang="en-US" sz="1600" dirty="0">
              <a:highlight>
                <a:srgbClr val="FFFF00"/>
              </a:highlight>
            </a:endParaRPr>
          </a:p>
          <a:p>
            <a:pPr lvl="0"/>
            <a:endParaRPr lang="en-US" sz="1600" dirty="0"/>
          </a:p>
          <a:p>
            <a:r>
              <a:rPr lang="en-US" sz="1600" b="1" i="1" dirty="0"/>
              <a:t>Misi#3. </a:t>
            </a:r>
            <a:endParaRPr lang="en-US" sz="1600" dirty="0"/>
          </a:p>
          <a:p>
            <a:r>
              <a:rPr lang="en-US" sz="1600" b="1" dirty="0" err="1"/>
              <a:t>Terbaik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b="1" dirty="0" err="1"/>
              <a:t>mewujudkan</a:t>
            </a:r>
            <a:r>
              <a:rPr lang="en-US" sz="1600" dirty="0"/>
              <a:t> </a:t>
            </a:r>
            <a:r>
              <a:rPr lang="en-US" sz="1600" b="1" dirty="0"/>
              <a:t>tata Kelola </a:t>
            </a:r>
            <a:r>
              <a:rPr lang="en-US" sz="1600" b="1" dirty="0" err="1"/>
              <a:t>pemerintahan</a:t>
            </a:r>
            <a:r>
              <a:rPr lang="en-US" sz="1600" b="1" dirty="0"/>
              <a:t> </a:t>
            </a:r>
            <a:r>
              <a:rPr lang="en-US" sz="1600" dirty="0"/>
              <a:t>dan </a:t>
            </a:r>
            <a:r>
              <a:rPr lang="en-US" sz="1600" dirty="0" err="1"/>
              <a:t>peningkatan</a:t>
            </a:r>
            <a:r>
              <a:rPr lang="en-US" sz="1600" dirty="0"/>
              <a:t> </a:t>
            </a:r>
            <a:r>
              <a:rPr lang="en-US" sz="1600" b="1" dirty="0" err="1"/>
              <a:t>profesionalisme</a:t>
            </a:r>
            <a:r>
              <a:rPr lang="en-US" sz="1600" b="1" dirty="0"/>
              <a:t> </a:t>
            </a:r>
            <a:r>
              <a:rPr lang="en-US" sz="1600" b="1" dirty="0" err="1"/>
              <a:t>sumber</a:t>
            </a:r>
            <a:r>
              <a:rPr lang="en-US" sz="1600" b="1" dirty="0"/>
              <a:t> </a:t>
            </a:r>
            <a:r>
              <a:rPr lang="en-US" sz="1600" b="1" dirty="0" err="1"/>
              <a:t>daya</a:t>
            </a:r>
            <a:r>
              <a:rPr lang="en-US" sz="1600" b="1" dirty="0"/>
              <a:t> </a:t>
            </a:r>
            <a:r>
              <a:rPr lang="en-US" sz="1600" b="1" dirty="0" err="1"/>
              <a:t>manusia</a:t>
            </a:r>
            <a:r>
              <a:rPr lang="en-US" sz="1600" b="1" dirty="0"/>
              <a:t> </a:t>
            </a:r>
            <a:r>
              <a:rPr lang="en-US" sz="1600" b="1" dirty="0" err="1"/>
              <a:t>aparatur</a:t>
            </a:r>
            <a:r>
              <a:rPr lang="en-US" sz="1600" b="1" dirty="0"/>
              <a:t> </a:t>
            </a:r>
            <a:r>
              <a:rPr lang="en-US" sz="1600" b="1" dirty="0" err="1"/>
              <a:t>sipil</a:t>
            </a:r>
            <a:r>
              <a:rPr lang="en-US" sz="1600" b="1" dirty="0"/>
              <a:t> negara.</a:t>
            </a:r>
            <a:endParaRPr lang="en-US" sz="16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</a:t>
            </a:r>
            <a:r>
              <a:rPr lang="en-US" sz="1600" dirty="0" err="1"/>
              <a:t>Pelayanan</a:t>
            </a:r>
            <a:r>
              <a:rPr lang="en-US" sz="1600" dirty="0"/>
              <a:t> Publik Cerdas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ASN </a:t>
            </a:r>
            <a:r>
              <a:rPr lang="en-US" sz="1600" dirty="0" err="1"/>
              <a:t>Kukar</a:t>
            </a:r>
            <a:r>
              <a:rPr lang="en-US" sz="1600" dirty="0"/>
              <a:t> </a:t>
            </a:r>
            <a:r>
              <a:rPr lang="en-US" sz="1600" dirty="0" err="1"/>
              <a:t>Terbaik</a:t>
            </a:r>
            <a:endParaRPr lang="en-US" sz="1600" dirty="0"/>
          </a:p>
          <a:p>
            <a:pPr lvl="0"/>
            <a:endParaRPr lang="en-US" sz="1600" dirty="0"/>
          </a:p>
          <a:p>
            <a:r>
              <a:rPr lang="en-US" sz="1600" b="1" dirty="0"/>
              <a:t>Misi#4. </a:t>
            </a:r>
            <a:endParaRPr lang="en-US" sz="1600" dirty="0"/>
          </a:p>
          <a:p>
            <a:r>
              <a:rPr lang="en-US" sz="1600" b="1" dirty="0" err="1"/>
              <a:t>Terbaik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b="1" dirty="0" err="1"/>
              <a:t>mewujudkan</a:t>
            </a:r>
            <a:r>
              <a:rPr lang="en-US" sz="1600" dirty="0"/>
              <a:t> </a:t>
            </a:r>
            <a:r>
              <a:rPr lang="en-US" sz="1600" dirty="0" err="1"/>
              <a:t>pengembangan</a:t>
            </a:r>
            <a:r>
              <a:rPr lang="en-US" sz="1600" dirty="0"/>
              <a:t> </a:t>
            </a:r>
            <a:r>
              <a:rPr lang="en-US" sz="1600" b="1" dirty="0" err="1"/>
              <a:t>pendidikan</a:t>
            </a:r>
            <a:r>
              <a:rPr lang="en-US" sz="1600" b="1" dirty="0"/>
              <a:t> </a:t>
            </a:r>
            <a:r>
              <a:rPr lang="en-US" sz="1600" b="1" dirty="0" err="1"/>
              <a:t>karakter</a:t>
            </a:r>
            <a:r>
              <a:rPr lang="en-US" sz="1600" dirty="0"/>
              <a:t> dan </a:t>
            </a:r>
            <a:r>
              <a:rPr lang="en-US" sz="1600" b="1" dirty="0" err="1"/>
              <a:t>pelestarian</a:t>
            </a:r>
            <a:r>
              <a:rPr lang="en-US" sz="1600" b="1" dirty="0"/>
              <a:t> </a:t>
            </a:r>
            <a:r>
              <a:rPr lang="en-US" sz="1600" b="1" dirty="0" err="1"/>
              <a:t>lingkungan</a:t>
            </a:r>
            <a:r>
              <a:rPr lang="en-US" sz="1600" b="1" dirty="0"/>
              <a:t> </a:t>
            </a:r>
            <a:r>
              <a:rPr lang="en-US" sz="1600" dirty="0" err="1"/>
              <a:t>berbasis</a:t>
            </a:r>
            <a:r>
              <a:rPr lang="en-US" sz="1600" dirty="0"/>
              <a:t> </a:t>
            </a:r>
            <a:r>
              <a:rPr lang="en-US" sz="1600" dirty="0" err="1"/>
              <a:t>kearifan</a:t>
            </a:r>
            <a:r>
              <a:rPr lang="en-US" sz="1600" dirty="0"/>
              <a:t> </a:t>
            </a:r>
            <a:r>
              <a:rPr lang="en-US" sz="1600" dirty="0" err="1"/>
              <a:t>lokal</a:t>
            </a:r>
            <a:r>
              <a:rPr lang="en-US" sz="1600" dirty="0"/>
              <a:t>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RT Ku-</a:t>
            </a:r>
            <a:r>
              <a:rPr lang="en-US" sz="1600" dirty="0" err="1"/>
              <a:t>Terbaik</a:t>
            </a:r>
            <a:endParaRPr lang="en-US" sz="16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</a:t>
            </a:r>
            <a:r>
              <a:rPr lang="en-US" sz="1600" dirty="0" err="1"/>
              <a:t>Terima</a:t>
            </a:r>
            <a:r>
              <a:rPr lang="en-US" sz="1600" dirty="0"/>
              <a:t> Kaseh Guru </a:t>
            </a:r>
            <a:r>
              <a:rPr lang="en-US" sz="1600" dirty="0" err="1"/>
              <a:t>Ngaji</a:t>
            </a:r>
            <a:r>
              <a:rPr lang="en-US" sz="1600" dirty="0"/>
              <a:t> Ku.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Jaga </a:t>
            </a:r>
            <a:r>
              <a:rPr lang="en-US" sz="1600" dirty="0" err="1"/>
              <a:t>Lingkungan</a:t>
            </a:r>
            <a:r>
              <a:rPr lang="en-US" sz="1600" dirty="0"/>
              <a:t> Lestari</a:t>
            </a:r>
          </a:p>
          <a:p>
            <a:pPr lvl="0"/>
            <a:endParaRPr lang="en-US" sz="1600" dirty="0"/>
          </a:p>
          <a:p>
            <a:r>
              <a:rPr lang="en-US" sz="1600" b="1" dirty="0"/>
              <a:t>Misi#5. </a:t>
            </a:r>
            <a:endParaRPr lang="en-US" sz="1600" dirty="0"/>
          </a:p>
          <a:p>
            <a:r>
              <a:rPr lang="en-US" sz="1600" b="1" dirty="0" err="1"/>
              <a:t>Terbaik</a:t>
            </a:r>
            <a:r>
              <a:rPr lang="en-US" sz="1600" b="1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b="1" dirty="0" err="1"/>
              <a:t>mewujudkan</a:t>
            </a:r>
            <a:r>
              <a:rPr lang="en-US" sz="1600" dirty="0"/>
              <a:t> </a:t>
            </a:r>
            <a:r>
              <a:rPr lang="en-US" sz="1600" dirty="0" err="1"/>
              <a:t>pengembangan</a:t>
            </a:r>
            <a:r>
              <a:rPr lang="en-US" sz="1600" dirty="0"/>
              <a:t> </a:t>
            </a:r>
            <a:r>
              <a:rPr lang="en-US" sz="1600" dirty="0" err="1"/>
              <a:t>dasar</a:t>
            </a:r>
            <a:r>
              <a:rPr lang="en-US" sz="1600" dirty="0"/>
              <a:t> </a:t>
            </a:r>
            <a:r>
              <a:rPr lang="en-US" sz="1600" b="1" dirty="0" err="1"/>
              <a:t>pembangunan</a:t>
            </a:r>
            <a:r>
              <a:rPr lang="en-US" sz="1600" b="1" dirty="0"/>
              <a:t> </a:t>
            </a:r>
            <a:r>
              <a:rPr lang="en-US" sz="1600" b="1" dirty="0" err="1"/>
              <a:t>kewilayahan</a:t>
            </a:r>
            <a:r>
              <a:rPr lang="en-US" sz="1600" b="1" dirty="0"/>
              <a:t> yang </a:t>
            </a:r>
            <a:r>
              <a:rPr lang="en-US" sz="1600" b="1" dirty="0" err="1"/>
              <a:t>berkeadilan</a:t>
            </a:r>
            <a:r>
              <a:rPr lang="en-US" sz="1600" b="1" dirty="0"/>
              <a:t>.</a:t>
            </a:r>
            <a:endParaRPr lang="en-US" sz="16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100 </a:t>
            </a:r>
            <a:r>
              <a:rPr lang="en-US" sz="1600" dirty="0" err="1"/>
              <a:t>Milyar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Kawasan </a:t>
            </a:r>
            <a:r>
              <a:rPr lang="en-US" sz="1600" dirty="0" err="1"/>
              <a:t>Perdesaan</a:t>
            </a:r>
            <a:r>
              <a:rPr lang="en-US" sz="1600" dirty="0"/>
              <a:t> </a:t>
            </a:r>
            <a:r>
              <a:rPr lang="en-US" sz="1600" dirty="0" err="1"/>
              <a:t>Idaman</a:t>
            </a:r>
            <a:r>
              <a:rPr lang="en-US" sz="1600" dirty="0"/>
              <a:t> </a:t>
            </a:r>
            <a:r>
              <a:rPr lang="en-US" sz="1600" dirty="0" err="1"/>
              <a:t>Terbaik</a:t>
            </a:r>
            <a:r>
              <a:rPr lang="en-US" sz="1600" dirty="0"/>
              <a:t>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Internet Desa Gratis.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600" dirty="0"/>
              <a:t>Program </a:t>
            </a:r>
            <a:r>
              <a:rPr lang="en-US" sz="1600" dirty="0" err="1"/>
              <a:t>Permukiman</a:t>
            </a:r>
            <a:r>
              <a:rPr lang="en-US" sz="1600" dirty="0"/>
              <a:t> </a:t>
            </a:r>
            <a:r>
              <a:rPr lang="en-US" sz="1600" dirty="0" err="1"/>
              <a:t>Idaman</a:t>
            </a:r>
            <a:r>
              <a:rPr lang="en-US" sz="1600" dirty="0"/>
              <a:t> </a:t>
            </a:r>
            <a:r>
              <a:rPr lang="en-US" sz="1600" dirty="0" err="1"/>
              <a:t>Terbaik</a:t>
            </a:r>
            <a:r>
              <a:rPr lang="en-US" sz="1600" b="1" dirty="0"/>
              <a:t>.</a:t>
            </a:r>
            <a:endParaRPr lang="en-US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6B3849-DD98-C558-6076-8B6B762AEA2C}"/>
              </a:ext>
            </a:extLst>
          </p:cNvPr>
          <p:cNvSpPr txBox="1"/>
          <p:nvPr/>
        </p:nvSpPr>
        <p:spPr>
          <a:xfrm>
            <a:off x="217684" y="1819390"/>
            <a:ext cx="523278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Kutai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Kartanegara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Idaman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ea typeface="ADLaM Display" panose="02010000000000000000" pitchFamily="2" charset="77"/>
                <a:cs typeface="Arial" panose="020B0604020202020204" pitchFamily="34" charset="0"/>
              </a:rPr>
              <a:t>Terbaik</a:t>
            </a:r>
            <a:endParaRPr lang="en-US" sz="2400" b="1" dirty="0">
              <a:solidFill>
                <a:srgbClr val="C00000"/>
              </a:solidFill>
              <a:latin typeface="Arial" panose="020B0604020202020204" pitchFamily="34" charset="0"/>
              <a:ea typeface="ADLaM Display" panose="02010000000000000000" pitchFamily="2" charset="77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accent3">
                    <a:lumMod val="50000"/>
                  </a:schemeClr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 err="1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Terwujudnya</a:t>
            </a:r>
            <a:r>
              <a:rPr lang="en-US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Fondasi</a:t>
            </a:r>
            <a:r>
              <a:rPr lang="en-US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Pusat Pangan, </a:t>
            </a:r>
            <a:r>
              <a:rPr lang="en-US" dirty="0" err="1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Pariwisata</a:t>
            </a:r>
            <a:r>
              <a:rPr lang="en-US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dan Industri Hijau yang </a:t>
            </a:r>
            <a:r>
              <a:rPr lang="en-US" b="1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Maju</a:t>
            </a:r>
            <a:r>
              <a:rPr lang="en-US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Sejahtera</a:t>
            </a:r>
            <a:r>
              <a:rPr lang="en-US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b="1" dirty="0" err="1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Berkelanjutan</a:t>
            </a:r>
            <a:r>
              <a:rPr lang="en-US" dirty="0"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CF05C6-6F09-C637-DE4C-6F867FFD8BA4}"/>
              </a:ext>
            </a:extLst>
          </p:cNvPr>
          <p:cNvSpPr txBox="1"/>
          <p:nvPr/>
        </p:nvSpPr>
        <p:spPr>
          <a:xfrm>
            <a:off x="281632" y="4163757"/>
            <a:ext cx="5514129" cy="4567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200"/>
              </a:spcAft>
              <a:tabLst>
                <a:tab pos="5143500" algn="l"/>
              </a:tabLst>
            </a:pP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Secara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etimologi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terbagi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atas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tiga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kata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dasar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yakni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1612107" indent="-1612107" algn="just">
              <a:lnSpc>
                <a:spcPct val="115000"/>
              </a:lnSpc>
              <a:spcAft>
                <a:spcPts val="1200"/>
              </a:spcAft>
              <a:tabLst>
                <a:tab pos="1259682" algn="l"/>
                <a:tab pos="1595438" algn="l"/>
                <a:tab pos="5143500" algn="l"/>
              </a:tabLst>
            </a:pPr>
            <a:r>
              <a:rPr lang="en-US" sz="1600" b="1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Kukar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	:	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Akronim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Nama Daerah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Otonom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Kabupaten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Kutai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Kartanegara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;</a:t>
            </a:r>
          </a:p>
          <a:p>
            <a:pPr marL="1612107" indent="-1612107" algn="just">
              <a:lnSpc>
                <a:spcPct val="115000"/>
              </a:lnSpc>
              <a:spcAft>
                <a:spcPts val="1200"/>
              </a:spcAft>
              <a:tabLst>
                <a:tab pos="1259682" algn="l"/>
                <a:tab pos="1595438" algn="l"/>
                <a:tab pos="5143500" algn="l"/>
              </a:tabLst>
            </a:pPr>
            <a:r>
              <a:rPr lang="en-US" sz="1600" b="1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Idaman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	: 	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Diartikan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sebagai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“</a:t>
            </a:r>
            <a:r>
              <a:rPr lang="en-US" sz="1600" kern="1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sangat </a:t>
            </a:r>
            <a:r>
              <a:rPr lang="en-US" sz="1600" kern="1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menginginkan</a:t>
            </a:r>
            <a:r>
              <a:rPr lang="en-US" sz="1600" kern="1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; </a:t>
            </a:r>
            <a:r>
              <a:rPr lang="en-US" sz="1600" kern="1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berharap</a:t>
            </a:r>
            <a:r>
              <a:rPr lang="en-US" sz="1600" kern="1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sekali</a:t>
            </a:r>
            <a:r>
              <a:rPr lang="en-US" sz="1600" kern="1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; </a:t>
            </a:r>
            <a:r>
              <a:rPr lang="en-US" sz="1600" kern="1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mencita-citakan</a:t>
            </a:r>
            <a:r>
              <a:rPr lang="en-US" sz="1600" kern="1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”;</a:t>
            </a:r>
            <a:endParaRPr lang="en-US" sz="16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612107" indent="-1612107" algn="just">
              <a:lnSpc>
                <a:spcPct val="115000"/>
              </a:lnSpc>
              <a:spcAft>
                <a:spcPts val="1200"/>
              </a:spcAft>
              <a:tabLst>
                <a:tab pos="1259682" algn="l"/>
                <a:tab pos="1595438" algn="l"/>
                <a:tab pos="5143500" algn="l"/>
              </a:tabLst>
            </a:pPr>
            <a:r>
              <a:rPr lang="en-US" sz="1600" b="1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Terbaik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	: 	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Diartikan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sebagai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“paling </a:t>
            </a:r>
            <a:r>
              <a:rPr lang="en-US" sz="160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baik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”.</a:t>
            </a:r>
          </a:p>
          <a:p>
            <a:pPr marL="1383983" indent="-1383983" algn="just">
              <a:lnSpc>
                <a:spcPct val="115000"/>
              </a:lnSpc>
              <a:spcAft>
                <a:spcPts val="1200"/>
              </a:spcAft>
              <a:tabLst>
                <a:tab pos="1113473" algn="l"/>
                <a:tab pos="1513523" algn="l"/>
                <a:tab pos="5143500" algn="l"/>
              </a:tabLst>
            </a:pPr>
            <a:endParaRPr lang="en-US" sz="16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Secara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Terminologi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</a:t>
            </a:r>
            <a:r>
              <a:rPr lang="en-US" sz="1600" b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Kukar</a:t>
            </a:r>
            <a:r>
              <a:rPr lang="en-US" sz="16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Idaman</a:t>
            </a:r>
            <a:r>
              <a:rPr lang="en-US" sz="16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Terbaik</a:t>
            </a:r>
            <a:r>
              <a:rPr lang="en-US" sz="16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”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adalah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kondisi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Kabupaten</a:t>
            </a:r>
            <a:r>
              <a:rPr lang="en-US" sz="16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Kutai</a:t>
            </a:r>
            <a:r>
              <a:rPr lang="en-US" sz="16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Kartanegara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penyelenggaraan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pembangunan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daerah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cara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hasil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Terbaik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bagi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kesejahteraan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kebahagiaan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masyarakat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sebagaimana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diharapkan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dicita-citakan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tetap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berpegang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pada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prinsip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pembangunan</a:t>
            </a:r>
            <a:r>
              <a:rPr lang="en-U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i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Inovatif</a:t>
            </a:r>
            <a:r>
              <a:rPr lang="en-US" sz="1600" i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en-US" sz="1600" i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Berdaya</a:t>
            </a:r>
            <a:r>
              <a:rPr lang="en-US" sz="1600" i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Saing dan </a:t>
            </a:r>
            <a:r>
              <a:rPr lang="en-US" sz="1600" i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Mandiri</a:t>
            </a:r>
            <a:r>
              <a:rPr lang="en-US" sz="1600" i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97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46 -0.25185 L -2.08333E-6 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125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31 -0.13565 L -1.45833E-6 -2.25514E-1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1" y="682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15 -0.2118 L 1.875E-6 -1.48148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7" y="1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2">
            <a:extLst>
              <a:ext uri="{FF2B5EF4-FFF2-40B4-BE49-F238E27FC236}">
                <a16:creationId xmlns:a16="http://schemas.microsoft.com/office/drawing/2014/main" id="{839AB0AA-E219-8884-A64A-C001E28CE614}"/>
              </a:ext>
            </a:extLst>
          </p:cNvPr>
          <p:cNvGrpSpPr/>
          <p:nvPr/>
        </p:nvGrpSpPr>
        <p:grpSpPr>
          <a:xfrm rot="-1549246">
            <a:off x="8460152" y="-3703181"/>
            <a:ext cx="1883083" cy="13036877"/>
            <a:chOff x="-191392" y="-57150"/>
            <a:chExt cx="495956" cy="3433581"/>
          </a:xfrm>
        </p:grpSpPr>
        <p:sp>
          <p:nvSpPr>
            <p:cNvPr id="36" name="Freeform 3">
              <a:extLst>
                <a:ext uri="{FF2B5EF4-FFF2-40B4-BE49-F238E27FC236}">
                  <a16:creationId xmlns:a16="http://schemas.microsoft.com/office/drawing/2014/main" id="{817FE622-689B-68E5-9A4D-2BB7196DBB8D}"/>
                </a:ext>
              </a:extLst>
            </p:cNvPr>
            <p:cNvSpPr/>
            <p:nvPr/>
          </p:nvSpPr>
          <p:spPr>
            <a:xfrm>
              <a:off x="-191392" y="166569"/>
              <a:ext cx="304564" cy="3209862"/>
            </a:xfrm>
            <a:custGeom>
              <a:avLst/>
              <a:gdLst/>
              <a:ahLst/>
              <a:cxnLst/>
              <a:rect l="l" t="t" r="r" b="b"/>
              <a:pathLst>
                <a:path w="304564" h="3209862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3057580"/>
                  </a:lnTo>
                  <a:cubicBezTo>
                    <a:pt x="304564" y="3097967"/>
                    <a:pt x="288520" y="3136701"/>
                    <a:pt x="259962" y="3165259"/>
                  </a:cubicBezTo>
                  <a:cubicBezTo>
                    <a:pt x="231403" y="3193818"/>
                    <a:pt x="192670" y="3209862"/>
                    <a:pt x="152282" y="3209862"/>
                  </a:cubicBezTo>
                  <a:lnTo>
                    <a:pt x="152282" y="3209862"/>
                  </a:lnTo>
                  <a:cubicBezTo>
                    <a:pt x="68179" y="3209862"/>
                    <a:pt x="0" y="3141683"/>
                    <a:pt x="0" y="3057580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ID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A9852EA-784D-5A98-8FDB-AF4571C5FEA3}"/>
                </a:ext>
              </a:extLst>
            </p:cNvPr>
            <p:cNvSpPr txBox="1"/>
            <p:nvPr/>
          </p:nvSpPr>
          <p:spPr>
            <a:xfrm>
              <a:off x="0" y="-57150"/>
              <a:ext cx="304564" cy="3267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8" name="Group 2">
            <a:extLst>
              <a:ext uri="{FF2B5EF4-FFF2-40B4-BE49-F238E27FC236}">
                <a16:creationId xmlns:a16="http://schemas.microsoft.com/office/drawing/2014/main" id="{9A305EC8-129A-6CAA-A933-2956A64015FB}"/>
              </a:ext>
            </a:extLst>
          </p:cNvPr>
          <p:cNvGrpSpPr/>
          <p:nvPr/>
        </p:nvGrpSpPr>
        <p:grpSpPr>
          <a:xfrm rot="-1549246">
            <a:off x="7164752" y="-936964"/>
            <a:ext cx="1883083" cy="13036877"/>
            <a:chOff x="-191392" y="-57150"/>
            <a:chExt cx="495956" cy="3433581"/>
          </a:xfrm>
        </p:grpSpPr>
        <p:sp>
          <p:nvSpPr>
            <p:cNvPr id="39" name="Freeform 3">
              <a:extLst>
                <a:ext uri="{FF2B5EF4-FFF2-40B4-BE49-F238E27FC236}">
                  <a16:creationId xmlns:a16="http://schemas.microsoft.com/office/drawing/2014/main" id="{90D32E94-F548-194E-2D84-3D0DCFE584CC}"/>
                </a:ext>
              </a:extLst>
            </p:cNvPr>
            <p:cNvSpPr/>
            <p:nvPr/>
          </p:nvSpPr>
          <p:spPr>
            <a:xfrm>
              <a:off x="-191392" y="166569"/>
              <a:ext cx="304564" cy="3209862"/>
            </a:xfrm>
            <a:custGeom>
              <a:avLst/>
              <a:gdLst/>
              <a:ahLst/>
              <a:cxnLst/>
              <a:rect l="l" t="t" r="r" b="b"/>
              <a:pathLst>
                <a:path w="304564" h="3209862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3057580"/>
                  </a:lnTo>
                  <a:cubicBezTo>
                    <a:pt x="304564" y="3097967"/>
                    <a:pt x="288520" y="3136701"/>
                    <a:pt x="259962" y="3165259"/>
                  </a:cubicBezTo>
                  <a:cubicBezTo>
                    <a:pt x="231403" y="3193818"/>
                    <a:pt x="192670" y="3209862"/>
                    <a:pt x="152282" y="3209862"/>
                  </a:cubicBezTo>
                  <a:lnTo>
                    <a:pt x="152282" y="3209862"/>
                  </a:lnTo>
                  <a:cubicBezTo>
                    <a:pt x="68179" y="3209862"/>
                    <a:pt x="0" y="3141683"/>
                    <a:pt x="0" y="3057580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ID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4DAB1C1-86A7-133D-F4B7-5922F5F77568}"/>
                </a:ext>
              </a:extLst>
            </p:cNvPr>
            <p:cNvSpPr txBox="1"/>
            <p:nvPr/>
          </p:nvSpPr>
          <p:spPr>
            <a:xfrm>
              <a:off x="0" y="-57150"/>
              <a:ext cx="304564" cy="3267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DD423E24-3DD2-7C7C-DA89-EC77B6634BDD}"/>
              </a:ext>
            </a:extLst>
          </p:cNvPr>
          <p:cNvSpPr txBox="1"/>
          <p:nvPr/>
        </p:nvSpPr>
        <p:spPr>
          <a:xfrm>
            <a:off x="4572000" y="190500"/>
            <a:ext cx="9144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800" b="1" dirty="0" err="1"/>
              <a:t>Penetapan</a:t>
            </a:r>
            <a:r>
              <a:rPr lang="en-ID" sz="2800" b="1" dirty="0"/>
              <a:t> Target </a:t>
            </a:r>
            <a:r>
              <a:rPr lang="en-ID" sz="2800" b="1" dirty="0" err="1"/>
              <a:t>Indikator</a:t>
            </a:r>
            <a:r>
              <a:rPr lang="en-ID" sz="2800" b="1" dirty="0"/>
              <a:t> Kinerja Daerah </a:t>
            </a:r>
          </a:p>
          <a:p>
            <a:pPr algn="ctr"/>
            <a:r>
              <a:rPr lang="en-ID" sz="2800" b="1" dirty="0" err="1"/>
              <a:t>Kabupaten</a:t>
            </a:r>
            <a:r>
              <a:rPr lang="en-ID" sz="2800" b="1" dirty="0"/>
              <a:t> </a:t>
            </a:r>
            <a:r>
              <a:rPr lang="en-ID" sz="2800" b="1" dirty="0" err="1"/>
              <a:t>Kutai</a:t>
            </a:r>
            <a:r>
              <a:rPr lang="en-ID" sz="2800" b="1" dirty="0"/>
              <a:t> </a:t>
            </a:r>
            <a:r>
              <a:rPr lang="en-ID" sz="2800" b="1" dirty="0" err="1"/>
              <a:t>Kartanegara</a:t>
            </a:r>
            <a:r>
              <a:rPr lang="en-ID" sz="2800" b="1" dirty="0"/>
              <a:t> </a:t>
            </a:r>
            <a:r>
              <a:rPr lang="en-ID" sz="2800" b="1" dirty="0" err="1"/>
              <a:t>Tahun</a:t>
            </a:r>
            <a:r>
              <a:rPr lang="en-ID" sz="2800" b="1" dirty="0"/>
              <a:t> 2025-2030 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2705498-095D-DC26-C7E3-484995A97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194003"/>
            <a:ext cx="17297400" cy="2949207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E69F996-F41D-7D51-82DA-213830F5C83B}"/>
              </a:ext>
            </a:extLst>
          </p:cNvPr>
          <p:cNvSpPr txBox="1"/>
          <p:nvPr/>
        </p:nvSpPr>
        <p:spPr>
          <a:xfrm>
            <a:off x="4838700" y="4750477"/>
            <a:ext cx="8610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400" b="1" dirty="0"/>
              <a:t>INDIKATOR KINERJA KUNCI </a:t>
            </a:r>
          </a:p>
          <a:p>
            <a:pPr algn="ctr"/>
            <a:r>
              <a:rPr lang="en-ID" sz="2400" b="1" dirty="0" err="1"/>
              <a:t>Urusan</a:t>
            </a:r>
            <a:r>
              <a:rPr lang="en-ID" sz="2400" b="1" dirty="0"/>
              <a:t> </a:t>
            </a:r>
            <a:r>
              <a:rPr lang="en-ID" sz="2400" b="1" dirty="0" err="1"/>
              <a:t>pemerintahan</a:t>
            </a:r>
            <a:r>
              <a:rPr lang="en-ID" sz="2400" b="1" dirty="0"/>
              <a:t> Wajib </a:t>
            </a:r>
            <a:r>
              <a:rPr lang="en-ID" sz="2400" b="1" dirty="0" err="1"/>
              <a:t>Berkaitan</a:t>
            </a:r>
            <a:r>
              <a:rPr lang="en-ID" sz="2400" b="1" dirty="0"/>
              <a:t> </a:t>
            </a:r>
            <a:r>
              <a:rPr lang="en-ID" sz="2400" b="1" dirty="0" err="1"/>
              <a:t>dengan</a:t>
            </a:r>
            <a:r>
              <a:rPr lang="en-ID" sz="2400" b="1" dirty="0"/>
              <a:t> </a:t>
            </a:r>
            <a:r>
              <a:rPr lang="en-ID" sz="2400" b="1" dirty="0" err="1"/>
              <a:t>Pelayanan</a:t>
            </a:r>
            <a:r>
              <a:rPr lang="en-ID" sz="2400" b="1" dirty="0"/>
              <a:t> Dasar 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4D770C3-A2B6-466D-3DCC-015C7BBC6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723482"/>
            <a:ext cx="17324691" cy="25743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F1A5C4BD-8C07-66C7-AD9F-C180504218F7}"/>
              </a:ext>
            </a:extLst>
          </p:cNvPr>
          <p:cNvGrpSpPr/>
          <p:nvPr/>
        </p:nvGrpSpPr>
        <p:grpSpPr>
          <a:xfrm rot="-1549246">
            <a:off x="9975307" y="-2666515"/>
            <a:ext cx="8797359" cy="16731168"/>
            <a:chOff x="0" y="-57150"/>
            <a:chExt cx="2316999" cy="4406563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B770FADE-16AE-EBCF-E7C9-EE706C86545F}"/>
                </a:ext>
              </a:extLst>
            </p:cNvPr>
            <p:cNvSpPr/>
            <p:nvPr/>
          </p:nvSpPr>
          <p:spPr>
            <a:xfrm>
              <a:off x="2012435" y="1139551"/>
              <a:ext cx="304564" cy="3209862"/>
            </a:xfrm>
            <a:custGeom>
              <a:avLst/>
              <a:gdLst/>
              <a:ahLst/>
              <a:cxnLst/>
              <a:rect l="l" t="t" r="r" b="b"/>
              <a:pathLst>
                <a:path w="304564" h="3209862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3057580"/>
                  </a:lnTo>
                  <a:cubicBezTo>
                    <a:pt x="304564" y="3097967"/>
                    <a:pt x="288520" y="3136701"/>
                    <a:pt x="259962" y="3165259"/>
                  </a:cubicBezTo>
                  <a:cubicBezTo>
                    <a:pt x="231403" y="3193818"/>
                    <a:pt x="192670" y="3209862"/>
                    <a:pt x="152282" y="3209862"/>
                  </a:cubicBezTo>
                  <a:lnTo>
                    <a:pt x="152282" y="3209862"/>
                  </a:lnTo>
                  <a:cubicBezTo>
                    <a:pt x="68179" y="3209862"/>
                    <a:pt x="0" y="3141683"/>
                    <a:pt x="0" y="3057580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ID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0F0331A-3A33-0E07-BB60-D80F30C0436D}"/>
                </a:ext>
              </a:extLst>
            </p:cNvPr>
            <p:cNvSpPr txBox="1"/>
            <p:nvPr/>
          </p:nvSpPr>
          <p:spPr>
            <a:xfrm>
              <a:off x="0" y="-57150"/>
              <a:ext cx="304564" cy="3267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9E1E2DE-9F5F-AB7E-8A60-A50C432825C9}"/>
              </a:ext>
            </a:extLst>
          </p:cNvPr>
          <p:cNvSpPr txBox="1"/>
          <p:nvPr/>
        </p:nvSpPr>
        <p:spPr>
          <a:xfrm>
            <a:off x="4038600" y="800100"/>
            <a:ext cx="10210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800" b="1" dirty="0"/>
              <a:t>TUJUAN, SASARAN, STRATEGI DAN ARAH KEBIJAKAN </a:t>
            </a:r>
          </a:p>
          <a:p>
            <a:pPr algn="ctr"/>
            <a:r>
              <a:rPr lang="en-ID" sz="2800" b="1" dirty="0"/>
              <a:t>DINAS KOPERASI DA N USAH KECIL MENENGAH TAHUN 2025-2019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956836-0CCC-ABF0-27EA-10894F3962C3}"/>
              </a:ext>
            </a:extLst>
          </p:cNvPr>
          <p:cNvSpPr txBox="1"/>
          <p:nvPr/>
        </p:nvSpPr>
        <p:spPr>
          <a:xfrm>
            <a:off x="1447800" y="2165655"/>
            <a:ext cx="15392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800" dirty="0" err="1"/>
              <a:t>Berdasarkan</a:t>
            </a:r>
            <a:r>
              <a:rPr lang="en-ID" sz="2800" dirty="0"/>
              <a:t> Norma, </a:t>
            </a:r>
            <a:r>
              <a:rPr lang="en-ID" sz="2800" dirty="0" err="1"/>
              <a:t>Standar</a:t>
            </a:r>
            <a:r>
              <a:rPr lang="en-ID" sz="2800" dirty="0"/>
              <a:t>, </a:t>
            </a:r>
            <a:r>
              <a:rPr lang="en-ID" sz="2800" dirty="0" err="1"/>
              <a:t>Prosedur</a:t>
            </a:r>
            <a:r>
              <a:rPr lang="en-ID" sz="2800" dirty="0"/>
              <a:t>, dan </a:t>
            </a:r>
            <a:r>
              <a:rPr lang="en-ID" sz="2800" dirty="0" err="1"/>
              <a:t>Kriteria</a:t>
            </a:r>
            <a:r>
              <a:rPr lang="en-ID" sz="2800" dirty="0"/>
              <a:t> (NSPK), </a:t>
            </a:r>
            <a:r>
              <a:rPr lang="en-ID" sz="2800" dirty="0" err="1"/>
              <a:t>serta</a:t>
            </a:r>
            <a:r>
              <a:rPr lang="en-ID" sz="2800" dirty="0"/>
              <a:t> </a:t>
            </a:r>
            <a:r>
              <a:rPr lang="en-ID" sz="2800" dirty="0" err="1"/>
              <a:t>sasaran</a:t>
            </a:r>
            <a:r>
              <a:rPr lang="en-ID" sz="2800" dirty="0"/>
              <a:t> RPJMD </a:t>
            </a:r>
            <a:r>
              <a:rPr lang="en-ID" sz="2800" dirty="0" err="1"/>
              <a:t>Kabupaten</a:t>
            </a:r>
            <a:r>
              <a:rPr lang="en-ID" sz="2800" dirty="0"/>
              <a:t> </a:t>
            </a:r>
            <a:r>
              <a:rPr lang="en-ID" sz="2800" dirty="0" err="1"/>
              <a:t>Kutai</a:t>
            </a:r>
            <a:r>
              <a:rPr lang="en-ID" sz="2800" dirty="0"/>
              <a:t> </a:t>
            </a:r>
            <a:r>
              <a:rPr lang="en-ID" sz="2800" dirty="0" err="1"/>
              <a:t>Kartanegara</a:t>
            </a:r>
            <a:r>
              <a:rPr lang="en-ID" sz="2800" dirty="0"/>
              <a:t> </a:t>
            </a:r>
            <a:r>
              <a:rPr lang="en-ID" sz="2800" dirty="0" err="1"/>
              <a:t>Tahun</a:t>
            </a:r>
            <a:r>
              <a:rPr lang="en-ID" sz="2800" dirty="0"/>
              <a:t> 2025–2029, Dinas Koperasi dan Usaha </a:t>
            </a:r>
            <a:r>
              <a:rPr lang="en-ID" sz="2800" dirty="0" err="1"/>
              <a:t>Mikro</a:t>
            </a:r>
            <a:r>
              <a:rPr lang="en-ID" sz="2800" dirty="0"/>
              <a:t> Kecil </a:t>
            </a:r>
            <a:r>
              <a:rPr lang="en-ID" sz="2800" dirty="0" err="1"/>
              <a:t>menetapkan</a:t>
            </a:r>
            <a:r>
              <a:rPr lang="en-ID" sz="2800" dirty="0"/>
              <a:t> </a:t>
            </a:r>
            <a:r>
              <a:rPr lang="en-ID" sz="2800" dirty="0" err="1"/>
              <a:t>satu</a:t>
            </a:r>
            <a:r>
              <a:rPr lang="en-ID" sz="2800" dirty="0"/>
              <a:t> </a:t>
            </a:r>
            <a:r>
              <a:rPr lang="en-ID" sz="2800" dirty="0" err="1"/>
              <a:t>tujuan</a:t>
            </a:r>
            <a:r>
              <a:rPr lang="en-ID" sz="2800" dirty="0"/>
              <a:t> </a:t>
            </a:r>
            <a:r>
              <a:rPr lang="en-ID" sz="2800" dirty="0" err="1"/>
              <a:t>utama</a:t>
            </a:r>
            <a:r>
              <a:rPr lang="en-ID" sz="2800" dirty="0"/>
              <a:t>:</a:t>
            </a:r>
          </a:p>
          <a:p>
            <a:pPr algn="ctr"/>
            <a:r>
              <a:rPr lang="en-ID" sz="2800" dirty="0"/>
              <a:t>“</a:t>
            </a:r>
            <a:r>
              <a:rPr lang="en-ID" sz="2800" dirty="0" err="1"/>
              <a:t>Meningkatkan</a:t>
            </a:r>
            <a:r>
              <a:rPr lang="en-ID" sz="2800" dirty="0"/>
              <a:t> </a:t>
            </a:r>
            <a:r>
              <a:rPr lang="en-ID" sz="2800" dirty="0" err="1"/>
              <a:t>daya</a:t>
            </a:r>
            <a:r>
              <a:rPr lang="en-ID" sz="2800" dirty="0"/>
              <a:t> </a:t>
            </a:r>
            <a:r>
              <a:rPr lang="en-ID" sz="2800" dirty="0" err="1"/>
              <a:t>saing</a:t>
            </a:r>
            <a:r>
              <a:rPr lang="en-ID" sz="2800" dirty="0"/>
              <a:t> koperasi </a:t>
            </a:r>
            <a:r>
              <a:rPr lang="en-ID" sz="2800" dirty="0" err="1"/>
              <a:t>dalam</a:t>
            </a:r>
            <a:r>
              <a:rPr lang="en-ID" sz="2800" dirty="0"/>
              <a:t> </a:t>
            </a:r>
            <a:r>
              <a:rPr lang="en-ID" sz="2800" dirty="0" err="1"/>
              <a:t>mendukung</a:t>
            </a:r>
            <a:r>
              <a:rPr lang="en-ID" sz="2800" dirty="0"/>
              <a:t> </a:t>
            </a:r>
            <a:r>
              <a:rPr lang="en-ID" sz="2800" dirty="0" err="1"/>
              <a:t>perkembangan</a:t>
            </a:r>
            <a:r>
              <a:rPr lang="en-ID" sz="2800" dirty="0"/>
              <a:t> UMKM.”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A0DEE5-370E-B105-FCB9-2C3C8DE02134}"/>
              </a:ext>
            </a:extLst>
          </p:cNvPr>
          <p:cNvSpPr txBox="1"/>
          <p:nvPr/>
        </p:nvSpPr>
        <p:spPr>
          <a:xfrm>
            <a:off x="304800" y="3695700"/>
            <a:ext cx="177546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800" b="1" dirty="0"/>
              <a:t>SASARAN : </a:t>
            </a:r>
          </a:p>
          <a:p>
            <a:r>
              <a:rPr lang="en-ID" sz="2800" b="1" dirty="0"/>
              <a:t>1) </a:t>
            </a:r>
            <a:r>
              <a:rPr lang="en-ID" sz="2800" b="1" dirty="0" err="1"/>
              <a:t>Meningkatnya</a:t>
            </a:r>
            <a:r>
              <a:rPr lang="en-ID" sz="2800" b="1" dirty="0"/>
              <a:t> </a:t>
            </a:r>
            <a:r>
              <a:rPr lang="en-ID" sz="2800" b="1" dirty="0" err="1"/>
              <a:t>kualitas</a:t>
            </a:r>
            <a:r>
              <a:rPr lang="en-ID" sz="2800" b="1" dirty="0"/>
              <a:t> </a:t>
            </a:r>
            <a:r>
              <a:rPr lang="en-ID" sz="2800" b="1" dirty="0" err="1"/>
              <a:t>usaha</a:t>
            </a:r>
            <a:r>
              <a:rPr lang="en-ID" sz="2800" b="1" dirty="0"/>
              <a:t> </a:t>
            </a:r>
            <a:r>
              <a:rPr lang="en-ID" sz="2800" b="1" dirty="0" err="1"/>
              <a:t>mikro</a:t>
            </a:r>
            <a:endParaRPr lang="en-ID" sz="2800" b="1" dirty="0"/>
          </a:p>
          <a:p>
            <a:r>
              <a:rPr lang="en-ID" sz="2800" dirty="0"/>
              <a:t>Arah </a:t>
            </a:r>
            <a:r>
              <a:rPr lang="en-ID" sz="2800" dirty="0" err="1"/>
              <a:t>sasaran</a:t>
            </a:r>
            <a:r>
              <a:rPr lang="en-ID" sz="2800" dirty="0"/>
              <a:t> </a:t>
            </a:r>
            <a:r>
              <a:rPr lang="en-ID" sz="2800" dirty="0" err="1"/>
              <a:t>ini</a:t>
            </a:r>
            <a:r>
              <a:rPr lang="en-ID" sz="2800" dirty="0"/>
              <a:t> </a:t>
            </a:r>
            <a:r>
              <a:rPr lang="en-ID" sz="2800" dirty="0" err="1"/>
              <a:t>adalah</a:t>
            </a:r>
            <a:r>
              <a:rPr lang="en-ID" sz="2800" dirty="0"/>
              <a:t> </a:t>
            </a:r>
            <a:r>
              <a:rPr lang="en-ID" sz="2800" dirty="0" err="1"/>
              <a:t>meningkatkan</a:t>
            </a:r>
            <a:r>
              <a:rPr lang="en-ID" sz="2800" dirty="0"/>
              <a:t> </a:t>
            </a:r>
            <a:r>
              <a:rPr lang="en-ID" sz="2800" dirty="0" err="1"/>
              <a:t>proporsi</a:t>
            </a:r>
            <a:r>
              <a:rPr lang="en-ID" sz="2800" dirty="0"/>
              <a:t> </a:t>
            </a:r>
            <a:r>
              <a:rPr lang="en-ID" sz="2800" dirty="0" err="1"/>
              <a:t>usaha</a:t>
            </a:r>
            <a:r>
              <a:rPr lang="en-ID" sz="2800" dirty="0"/>
              <a:t> </a:t>
            </a:r>
            <a:r>
              <a:rPr lang="en-ID" sz="2800" dirty="0" err="1"/>
              <a:t>mikro</a:t>
            </a:r>
            <a:r>
              <a:rPr lang="en-ID" sz="2800" dirty="0"/>
              <a:t> yang </a:t>
            </a:r>
            <a:r>
              <a:rPr lang="en-ID" sz="2800" dirty="0" err="1"/>
              <a:t>berhasil</a:t>
            </a:r>
            <a:r>
              <a:rPr lang="en-ID" sz="2800" dirty="0"/>
              <a:t> </a:t>
            </a:r>
            <a:r>
              <a:rPr lang="en-ID" sz="2800" dirty="0" err="1"/>
              <a:t>berkembang</a:t>
            </a:r>
            <a:r>
              <a:rPr lang="en-ID" sz="2800" dirty="0"/>
              <a:t> </a:t>
            </a:r>
            <a:r>
              <a:rPr lang="en-ID" sz="2800" dirty="0" err="1"/>
              <a:t>menjadi</a:t>
            </a:r>
            <a:r>
              <a:rPr lang="en-ID" sz="2800" dirty="0"/>
              <a:t> </a:t>
            </a:r>
            <a:r>
              <a:rPr lang="en-ID" sz="2800" dirty="0" err="1"/>
              <a:t>usaha</a:t>
            </a:r>
            <a:r>
              <a:rPr lang="en-ID" sz="2800" dirty="0"/>
              <a:t> </a:t>
            </a:r>
            <a:r>
              <a:rPr lang="en-ID" sz="2800" dirty="0" err="1"/>
              <a:t>kecil</a:t>
            </a:r>
            <a:r>
              <a:rPr lang="en-ID" sz="2800" dirty="0"/>
              <a:t> dan </a:t>
            </a:r>
            <a:r>
              <a:rPr lang="en-ID" sz="2800" dirty="0" err="1"/>
              <a:t>menengah</a:t>
            </a:r>
            <a:r>
              <a:rPr lang="en-ID" sz="2800" dirty="0"/>
              <a:t>, </a:t>
            </a:r>
            <a:r>
              <a:rPr lang="en-ID" sz="2800" dirty="0" err="1"/>
              <a:t>sebagai</a:t>
            </a:r>
            <a:r>
              <a:rPr lang="en-ID" sz="2800" dirty="0"/>
              <a:t> </a:t>
            </a:r>
            <a:r>
              <a:rPr lang="en-ID" sz="2800" dirty="0" err="1"/>
              <a:t>indikator</a:t>
            </a:r>
            <a:r>
              <a:rPr lang="en-ID" sz="2800" dirty="0"/>
              <a:t> </a:t>
            </a:r>
            <a:r>
              <a:rPr lang="en-ID" sz="2800" dirty="0" err="1"/>
              <a:t>penguatan</a:t>
            </a:r>
            <a:r>
              <a:rPr lang="en-ID" sz="2800" dirty="0"/>
              <a:t> </a:t>
            </a:r>
            <a:r>
              <a:rPr lang="en-ID" sz="2800" dirty="0" err="1"/>
              <a:t>daya</a:t>
            </a:r>
            <a:r>
              <a:rPr lang="en-ID" sz="2800" dirty="0"/>
              <a:t> </a:t>
            </a:r>
            <a:r>
              <a:rPr lang="en-ID" sz="2800" dirty="0" err="1"/>
              <a:t>saing</a:t>
            </a:r>
            <a:r>
              <a:rPr lang="en-ID" sz="2800" dirty="0"/>
              <a:t> UMKM </a:t>
            </a:r>
            <a:r>
              <a:rPr lang="en-ID" sz="2800" dirty="0" err="1"/>
              <a:t>secara</a:t>
            </a:r>
            <a:r>
              <a:rPr lang="en-ID" sz="2800" dirty="0"/>
              <a:t> </a:t>
            </a:r>
            <a:r>
              <a:rPr lang="en-ID" sz="2800" dirty="0" err="1"/>
              <a:t>bertahap</a:t>
            </a:r>
            <a:r>
              <a:rPr lang="en-ID" sz="2800" dirty="0"/>
              <a:t>. </a:t>
            </a:r>
          </a:p>
          <a:p>
            <a:r>
              <a:rPr lang="en-ID" sz="2800" b="1" dirty="0"/>
              <a:t>2) </a:t>
            </a:r>
            <a:r>
              <a:rPr lang="en-ID" sz="2800" b="1" dirty="0" err="1"/>
              <a:t>Meningkatnya</a:t>
            </a:r>
            <a:r>
              <a:rPr lang="en-ID" sz="2800" b="1" dirty="0"/>
              <a:t> </a:t>
            </a:r>
            <a:r>
              <a:rPr lang="en-ID" sz="2800" b="1" dirty="0" err="1"/>
              <a:t>kewirausahaan</a:t>
            </a:r>
            <a:endParaRPr lang="en-ID" sz="2800" b="1" dirty="0"/>
          </a:p>
          <a:p>
            <a:r>
              <a:rPr lang="en-ID" sz="2800" dirty="0" err="1"/>
              <a:t>Sasaran</a:t>
            </a:r>
            <a:r>
              <a:rPr lang="en-ID" sz="2800" dirty="0"/>
              <a:t> </a:t>
            </a:r>
            <a:r>
              <a:rPr lang="en-ID" sz="2800" dirty="0" err="1"/>
              <a:t>ini</a:t>
            </a:r>
            <a:r>
              <a:rPr lang="en-ID" sz="2800" dirty="0"/>
              <a:t> </a:t>
            </a:r>
            <a:r>
              <a:rPr lang="en-ID" sz="2800" dirty="0" err="1"/>
              <a:t>mencerminkan</a:t>
            </a:r>
            <a:r>
              <a:rPr lang="en-ID" sz="2800" dirty="0"/>
              <a:t> target </a:t>
            </a:r>
            <a:r>
              <a:rPr lang="en-ID" sz="2800" dirty="0" err="1"/>
              <a:t>peningkatan</a:t>
            </a:r>
            <a:r>
              <a:rPr lang="en-ID" sz="2800" dirty="0"/>
              <a:t> </a:t>
            </a:r>
            <a:r>
              <a:rPr lang="en-ID" sz="2800" dirty="0" err="1"/>
              <a:t>jumlah</a:t>
            </a:r>
            <a:r>
              <a:rPr lang="en-ID" sz="2800" dirty="0"/>
              <a:t> </a:t>
            </a:r>
            <a:r>
              <a:rPr lang="en-ID" sz="2800" dirty="0" err="1"/>
              <a:t>wirausaha</a:t>
            </a:r>
            <a:r>
              <a:rPr lang="en-ID" sz="2800" dirty="0"/>
              <a:t> </a:t>
            </a:r>
            <a:r>
              <a:rPr lang="en-ID" sz="2800" dirty="0" err="1"/>
              <a:t>baru</a:t>
            </a:r>
            <a:r>
              <a:rPr lang="en-ID" sz="2800" dirty="0"/>
              <a:t> yang </a:t>
            </a:r>
            <a:r>
              <a:rPr lang="en-ID" sz="2800" dirty="0" err="1"/>
              <a:t>inovatif</a:t>
            </a:r>
            <a:r>
              <a:rPr lang="en-ID" sz="2800" dirty="0"/>
              <a:t> dan </a:t>
            </a:r>
            <a:r>
              <a:rPr lang="en-ID" sz="2800" dirty="0" err="1"/>
              <a:t>berkelanjutan</a:t>
            </a:r>
            <a:r>
              <a:rPr lang="en-ID" sz="2800" dirty="0"/>
              <a:t>, </a:t>
            </a:r>
            <a:r>
              <a:rPr lang="en-ID" sz="2800" dirty="0" err="1"/>
              <a:t>sehingga</a:t>
            </a:r>
            <a:r>
              <a:rPr lang="en-ID" sz="2800" dirty="0"/>
              <a:t> </a:t>
            </a:r>
            <a:r>
              <a:rPr lang="en-ID" sz="2800" dirty="0" err="1"/>
              <a:t>mendorong</a:t>
            </a:r>
            <a:r>
              <a:rPr lang="en-ID" sz="2800" dirty="0"/>
              <a:t> </a:t>
            </a:r>
            <a:r>
              <a:rPr lang="en-ID" sz="2800" dirty="0" err="1"/>
              <a:t>penciptaan</a:t>
            </a:r>
            <a:r>
              <a:rPr lang="en-ID" sz="2800" dirty="0"/>
              <a:t> </a:t>
            </a:r>
            <a:r>
              <a:rPr lang="en-ID" sz="2800" dirty="0" err="1"/>
              <a:t>lapangan</a:t>
            </a:r>
            <a:r>
              <a:rPr lang="en-ID" sz="2800" dirty="0"/>
              <a:t> </a:t>
            </a:r>
            <a:r>
              <a:rPr lang="en-ID" sz="2800" dirty="0" err="1"/>
              <a:t>kerja</a:t>
            </a:r>
            <a:r>
              <a:rPr lang="en-ID" sz="2800" dirty="0"/>
              <a:t>, </a:t>
            </a:r>
            <a:r>
              <a:rPr lang="en-ID" sz="2800" dirty="0" err="1"/>
              <a:t>diversifikasi</a:t>
            </a:r>
            <a:r>
              <a:rPr lang="en-ID" sz="2800" dirty="0"/>
              <a:t> </a:t>
            </a:r>
            <a:r>
              <a:rPr lang="en-ID" sz="2800" dirty="0" err="1"/>
              <a:t>usaha</a:t>
            </a:r>
            <a:r>
              <a:rPr lang="en-ID" sz="2800" dirty="0"/>
              <a:t>, dan </a:t>
            </a:r>
            <a:r>
              <a:rPr lang="en-ID" sz="2800" dirty="0" err="1"/>
              <a:t>peningkatan</a:t>
            </a:r>
            <a:r>
              <a:rPr lang="en-ID" sz="2800" dirty="0"/>
              <a:t> </a:t>
            </a:r>
            <a:r>
              <a:rPr lang="en-ID" sz="2800" dirty="0" err="1"/>
              <a:t>produktivitas</a:t>
            </a:r>
            <a:r>
              <a:rPr lang="en-ID" sz="2800" dirty="0"/>
              <a:t> </a:t>
            </a:r>
            <a:r>
              <a:rPr lang="en-ID" sz="2800" dirty="0" err="1"/>
              <a:t>daerah</a:t>
            </a:r>
            <a:r>
              <a:rPr lang="en-ID" sz="2800" dirty="0"/>
              <a:t>. </a:t>
            </a:r>
          </a:p>
          <a:p>
            <a:r>
              <a:rPr lang="en-ID" sz="2800" b="1" dirty="0"/>
              <a:t>3) </a:t>
            </a:r>
            <a:r>
              <a:rPr lang="en-ID" sz="2800" b="1" dirty="0" err="1"/>
              <a:t>Meningkatnya</a:t>
            </a:r>
            <a:r>
              <a:rPr lang="en-ID" sz="2800" b="1" dirty="0"/>
              <a:t> </a:t>
            </a:r>
            <a:r>
              <a:rPr lang="en-ID" sz="2800" b="1" dirty="0" err="1"/>
              <a:t>kinerja</a:t>
            </a:r>
            <a:r>
              <a:rPr lang="en-ID" sz="2800" b="1" dirty="0"/>
              <a:t> koperasi </a:t>
            </a:r>
            <a:r>
              <a:rPr lang="en-ID" sz="2800" b="1" dirty="0" err="1"/>
              <a:t>aktif</a:t>
            </a:r>
            <a:r>
              <a:rPr lang="en-ID" sz="2800" b="1" dirty="0"/>
              <a:t> dan </a:t>
            </a:r>
            <a:r>
              <a:rPr lang="en-ID" sz="2800" b="1" dirty="0" err="1"/>
              <a:t>sehat</a:t>
            </a:r>
            <a:endParaRPr lang="en-ID" sz="2800" b="1" dirty="0"/>
          </a:p>
          <a:p>
            <a:r>
              <a:rPr lang="en-ID" sz="2800" dirty="0" err="1"/>
              <a:t>Sasaran</a:t>
            </a:r>
            <a:r>
              <a:rPr lang="en-ID" sz="2800" dirty="0"/>
              <a:t> </a:t>
            </a:r>
            <a:r>
              <a:rPr lang="en-ID" sz="2800" dirty="0" err="1"/>
              <a:t>ini</a:t>
            </a:r>
            <a:r>
              <a:rPr lang="en-ID" sz="2800" dirty="0"/>
              <a:t> </a:t>
            </a:r>
            <a:r>
              <a:rPr lang="en-ID" sz="2800" dirty="0" err="1"/>
              <a:t>menekankan</a:t>
            </a:r>
            <a:r>
              <a:rPr lang="en-ID" sz="2800" dirty="0"/>
              <a:t> </a:t>
            </a:r>
            <a:r>
              <a:rPr lang="en-ID" sz="2800" dirty="0" err="1"/>
              <a:t>kontribusi</a:t>
            </a:r>
            <a:r>
              <a:rPr lang="en-ID" sz="2800" dirty="0"/>
              <a:t> koperasi </a:t>
            </a:r>
            <a:r>
              <a:rPr lang="en-ID" sz="2800" dirty="0" err="1"/>
              <a:t>terhadap</a:t>
            </a:r>
            <a:r>
              <a:rPr lang="en-ID" sz="2800" dirty="0"/>
              <a:t> </a:t>
            </a:r>
            <a:r>
              <a:rPr lang="en-ID" sz="2800" dirty="0" err="1"/>
              <a:t>perekonomian</a:t>
            </a:r>
            <a:r>
              <a:rPr lang="en-ID" sz="2800" dirty="0"/>
              <a:t> </a:t>
            </a:r>
            <a:r>
              <a:rPr lang="en-ID" sz="2800" dirty="0" err="1"/>
              <a:t>daerah</a:t>
            </a:r>
            <a:r>
              <a:rPr lang="en-ID" sz="2800" dirty="0"/>
              <a:t> agar </a:t>
            </a:r>
            <a:r>
              <a:rPr lang="en-ID" sz="2800" dirty="0" err="1"/>
              <a:t>semakin</a:t>
            </a:r>
            <a:r>
              <a:rPr lang="en-ID" sz="2800" dirty="0"/>
              <a:t> </a:t>
            </a:r>
            <a:r>
              <a:rPr lang="en-ID" sz="2800" dirty="0" err="1"/>
              <a:t>signifikan</a:t>
            </a:r>
            <a:r>
              <a:rPr lang="en-ID" sz="2800" dirty="0"/>
              <a:t> dan </a:t>
            </a:r>
            <a:r>
              <a:rPr lang="en-ID" sz="2800" dirty="0" err="1"/>
              <a:t>berkelanjutan</a:t>
            </a:r>
            <a:r>
              <a:rPr lang="en-ID" sz="2800" dirty="0"/>
              <a:t>, </a:t>
            </a:r>
            <a:r>
              <a:rPr lang="en-ID" sz="2800" dirty="0" err="1"/>
              <a:t>sejalan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upaya</a:t>
            </a:r>
            <a:r>
              <a:rPr lang="en-ID" sz="2800" dirty="0"/>
              <a:t> </a:t>
            </a:r>
            <a:r>
              <a:rPr lang="en-ID" sz="2800" dirty="0" err="1"/>
              <a:t>memperkuat</a:t>
            </a:r>
            <a:r>
              <a:rPr lang="en-ID" sz="2800" dirty="0"/>
              <a:t> </a:t>
            </a:r>
            <a:r>
              <a:rPr lang="en-ID" sz="2800" dirty="0" err="1"/>
              <a:t>struktur</a:t>
            </a:r>
            <a:r>
              <a:rPr lang="en-ID" sz="2800" dirty="0"/>
              <a:t> </a:t>
            </a:r>
            <a:r>
              <a:rPr lang="en-ID" sz="2800" dirty="0" err="1"/>
              <a:t>ekonomi</a:t>
            </a:r>
            <a:r>
              <a:rPr lang="en-ID" sz="2800" dirty="0"/>
              <a:t> </a:t>
            </a:r>
            <a:r>
              <a:rPr lang="en-ID" sz="2800" dirty="0" err="1"/>
              <a:t>kerakyatan</a:t>
            </a:r>
            <a:r>
              <a:rPr lang="en-ID" sz="2800" dirty="0"/>
              <a:t>. </a:t>
            </a:r>
          </a:p>
        </p:txBody>
      </p:sp>
      <p:grpSp>
        <p:nvGrpSpPr>
          <p:cNvPr id="14" name="Group 2">
            <a:extLst>
              <a:ext uri="{FF2B5EF4-FFF2-40B4-BE49-F238E27FC236}">
                <a16:creationId xmlns:a16="http://schemas.microsoft.com/office/drawing/2014/main" id="{BBAD1A2D-E90C-DACB-8D28-5E9D44CD3239}"/>
              </a:ext>
            </a:extLst>
          </p:cNvPr>
          <p:cNvGrpSpPr/>
          <p:nvPr/>
        </p:nvGrpSpPr>
        <p:grpSpPr>
          <a:xfrm rot="-1549246">
            <a:off x="-1624489" y="-10391130"/>
            <a:ext cx="1883090" cy="13036901"/>
            <a:chOff x="-191394" y="-57150"/>
            <a:chExt cx="495958" cy="3433584"/>
          </a:xfrm>
        </p:grpSpPr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E12A8BAA-6EC5-8C15-9FD0-7EC687F1BA89}"/>
                </a:ext>
              </a:extLst>
            </p:cNvPr>
            <p:cNvSpPr/>
            <p:nvPr/>
          </p:nvSpPr>
          <p:spPr>
            <a:xfrm>
              <a:off x="-191394" y="166572"/>
              <a:ext cx="304564" cy="3209862"/>
            </a:xfrm>
            <a:custGeom>
              <a:avLst/>
              <a:gdLst/>
              <a:ahLst/>
              <a:cxnLst/>
              <a:rect l="l" t="t" r="r" b="b"/>
              <a:pathLst>
                <a:path w="304564" h="3209862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3057580"/>
                  </a:lnTo>
                  <a:cubicBezTo>
                    <a:pt x="304564" y="3097967"/>
                    <a:pt x="288520" y="3136701"/>
                    <a:pt x="259962" y="3165259"/>
                  </a:cubicBezTo>
                  <a:cubicBezTo>
                    <a:pt x="231403" y="3193818"/>
                    <a:pt x="192670" y="3209862"/>
                    <a:pt x="152282" y="3209862"/>
                  </a:cubicBezTo>
                  <a:lnTo>
                    <a:pt x="152282" y="3209862"/>
                  </a:lnTo>
                  <a:cubicBezTo>
                    <a:pt x="68179" y="3209862"/>
                    <a:pt x="0" y="3141683"/>
                    <a:pt x="0" y="3057580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ID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A868282-A9D3-73B3-8058-9692F31AEF32}"/>
                </a:ext>
              </a:extLst>
            </p:cNvPr>
            <p:cNvSpPr txBox="1"/>
            <p:nvPr/>
          </p:nvSpPr>
          <p:spPr>
            <a:xfrm>
              <a:off x="0" y="-57150"/>
              <a:ext cx="304564" cy="3267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7" name="Group 21">
            <a:extLst>
              <a:ext uri="{FF2B5EF4-FFF2-40B4-BE49-F238E27FC236}">
                <a16:creationId xmlns:a16="http://schemas.microsoft.com/office/drawing/2014/main" id="{59FAA09A-4268-616F-C11F-7C6762E88E6D}"/>
              </a:ext>
            </a:extLst>
          </p:cNvPr>
          <p:cNvGrpSpPr/>
          <p:nvPr/>
        </p:nvGrpSpPr>
        <p:grpSpPr>
          <a:xfrm rot="-1549246">
            <a:off x="1706213" y="8078738"/>
            <a:ext cx="1156392" cy="4250824"/>
            <a:chOff x="0" y="0"/>
            <a:chExt cx="304564" cy="1119558"/>
          </a:xfrm>
        </p:grpSpPr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id="{52F5A236-E9C6-E41C-6AEC-73C2DE45E819}"/>
                </a:ext>
              </a:extLst>
            </p:cNvPr>
            <p:cNvSpPr/>
            <p:nvPr/>
          </p:nvSpPr>
          <p:spPr>
            <a:xfrm>
              <a:off x="0" y="0"/>
              <a:ext cx="304564" cy="1119559"/>
            </a:xfrm>
            <a:custGeom>
              <a:avLst/>
              <a:gdLst/>
              <a:ahLst/>
              <a:cxnLst/>
              <a:rect l="l" t="t" r="r" b="b"/>
              <a:pathLst>
                <a:path w="304564" h="1119559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967276"/>
                  </a:lnTo>
                  <a:cubicBezTo>
                    <a:pt x="304564" y="1051380"/>
                    <a:pt x="236385" y="1119559"/>
                    <a:pt x="152282" y="1119559"/>
                  </a:cubicBezTo>
                  <a:lnTo>
                    <a:pt x="152282" y="1119559"/>
                  </a:lnTo>
                  <a:cubicBezTo>
                    <a:pt x="111894" y="1119559"/>
                    <a:pt x="73161" y="1103515"/>
                    <a:pt x="44602" y="1074956"/>
                  </a:cubicBezTo>
                  <a:cubicBezTo>
                    <a:pt x="16044" y="1046398"/>
                    <a:pt x="0" y="1007664"/>
                    <a:pt x="0" y="967276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D099B7AF-1762-2677-C306-A4BD4D1E5C0E}"/>
                </a:ext>
              </a:extLst>
            </p:cNvPr>
            <p:cNvSpPr txBox="1"/>
            <p:nvPr/>
          </p:nvSpPr>
          <p:spPr>
            <a:xfrm>
              <a:off x="0" y="-57150"/>
              <a:ext cx="304564" cy="1176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90727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028700" y="1028700"/>
            <a:ext cx="793494" cy="654633"/>
          </a:xfrm>
          <a:custGeom>
            <a:avLst/>
            <a:gdLst/>
            <a:ahLst/>
            <a:cxnLst/>
            <a:rect l="l" t="t" r="r" b="b"/>
            <a:pathLst>
              <a:path w="793494" h="654633">
                <a:moveTo>
                  <a:pt x="0" y="0"/>
                </a:moveTo>
                <a:lnTo>
                  <a:pt x="793494" y="0"/>
                </a:lnTo>
                <a:lnTo>
                  <a:pt x="793494" y="654633"/>
                </a:lnTo>
                <a:lnTo>
                  <a:pt x="0" y="65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1549246">
            <a:off x="7802213" y="-3261763"/>
            <a:ext cx="1156392" cy="4250824"/>
            <a:chOff x="0" y="0"/>
            <a:chExt cx="304564" cy="11195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4564" cy="1119559"/>
            </a:xfrm>
            <a:custGeom>
              <a:avLst/>
              <a:gdLst/>
              <a:ahLst/>
              <a:cxnLst/>
              <a:rect l="l" t="t" r="r" b="b"/>
              <a:pathLst>
                <a:path w="304564" h="1119559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967276"/>
                  </a:lnTo>
                  <a:cubicBezTo>
                    <a:pt x="304564" y="1051380"/>
                    <a:pt x="236385" y="1119559"/>
                    <a:pt x="152282" y="1119559"/>
                  </a:cubicBezTo>
                  <a:lnTo>
                    <a:pt x="152282" y="1119559"/>
                  </a:lnTo>
                  <a:cubicBezTo>
                    <a:pt x="111894" y="1119559"/>
                    <a:pt x="73161" y="1103515"/>
                    <a:pt x="44602" y="1074956"/>
                  </a:cubicBezTo>
                  <a:cubicBezTo>
                    <a:pt x="16044" y="1046398"/>
                    <a:pt x="0" y="1007664"/>
                    <a:pt x="0" y="967276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304564" cy="1176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549246">
            <a:off x="1243998" y="8619543"/>
            <a:ext cx="1156392" cy="4250824"/>
            <a:chOff x="0" y="0"/>
            <a:chExt cx="304564" cy="11195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4564" cy="1119559"/>
            </a:xfrm>
            <a:custGeom>
              <a:avLst/>
              <a:gdLst/>
              <a:ahLst/>
              <a:cxnLst/>
              <a:rect l="l" t="t" r="r" b="b"/>
              <a:pathLst>
                <a:path w="304564" h="1119559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967276"/>
                  </a:lnTo>
                  <a:cubicBezTo>
                    <a:pt x="304564" y="1051380"/>
                    <a:pt x="236385" y="1119559"/>
                    <a:pt x="152282" y="1119559"/>
                  </a:cubicBezTo>
                  <a:lnTo>
                    <a:pt x="152282" y="1119559"/>
                  </a:lnTo>
                  <a:cubicBezTo>
                    <a:pt x="111894" y="1119559"/>
                    <a:pt x="73161" y="1103515"/>
                    <a:pt x="44602" y="1074956"/>
                  </a:cubicBezTo>
                  <a:cubicBezTo>
                    <a:pt x="16044" y="1046398"/>
                    <a:pt x="0" y="1007664"/>
                    <a:pt x="0" y="967276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304564" cy="1176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1549246">
            <a:off x="-202210" y="2586474"/>
            <a:ext cx="1156392" cy="5114052"/>
            <a:chOff x="0" y="0"/>
            <a:chExt cx="304564" cy="13469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04564" cy="1346911"/>
            </a:xfrm>
            <a:custGeom>
              <a:avLst/>
              <a:gdLst/>
              <a:ahLst/>
              <a:cxnLst/>
              <a:rect l="l" t="t" r="r" b="b"/>
              <a:pathLst>
                <a:path w="304564" h="1346911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1194629"/>
                  </a:lnTo>
                  <a:cubicBezTo>
                    <a:pt x="304564" y="1235017"/>
                    <a:pt x="288520" y="1273750"/>
                    <a:pt x="259962" y="1302308"/>
                  </a:cubicBezTo>
                  <a:cubicBezTo>
                    <a:pt x="231403" y="1330867"/>
                    <a:pt x="192670" y="1346911"/>
                    <a:pt x="152282" y="1346911"/>
                  </a:cubicBezTo>
                  <a:lnTo>
                    <a:pt x="152282" y="1346911"/>
                  </a:lnTo>
                  <a:cubicBezTo>
                    <a:pt x="68179" y="1346911"/>
                    <a:pt x="0" y="1278732"/>
                    <a:pt x="0" y="1194629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304564" cy="1404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1796311">
            <a:off x="17168010" y="6566406"/>
            <a:ext cx="2239980" cy="8357096"/>
            <a:chOff x="0" y="0"/>
            <a:chExt cx="589953" cy="2201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89953" cy="2201046"/>
            </a:xfrm>
            <a:custGeom>
              <a:avLst/>
              <a:gdLst/>
              <a:ahLst/>
              <a:cxnLst/>
              <a:rect l="l" t="t" r="r" b="b"/>
              <a:pathLst>
                <a:path w="589953" h="2201046">
                  <a:moveTo>
                    <a:pt x="294977" y="0"/>
                  </a:moveTo>
                  <a:lnTo>
                    <a:pt x="294977" y="0"/>
                  </a:lnTo>
                  <a:cubicBezTo>
                    <a:pt x="457888" y="0"/>
                    <a:pt x="589953" y="132066"/>
                    <a:pt x="589953" y="294977"/>
                  </a:cubicBezTo>
                  <a:lnTo>
                    <a:pt x="589953" y="1906069"/>
                  </a:lnTo>
                  <a:cubicBezTo>
                    <a:pt x="589953" y="2068980"/>
                    <a:pt x="457888" y="2201046"/>
                    <a:pt x="294977" y="2201046"/>
                  </a:cubicBezTo>
                  <a:lnTo>
                    <a:pt x="294977" y="2201046"/>
                  </a:lnTo>
                  <a:cubicBezTo>
                    <a:pt x="132066" y="2201046"/>
                    <a:pt x="0" y="2068980"/>
                    <a:pt x="0" y="1906069"/>
                  </a:cubicBezTo>
                  <a:lnTo>
                    <a:pt x="0" y="294977"/>
                  </a:lnTo>
                  <a:cubicBezTo>
                    <a:pt x="0" y="132066"/>
                    <a:pt x="132066" y="0"/>
                    <a:pt x="29497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589953" cy="22581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1796311">
            <a:off x="14112080" y="-4254920"/>
            <a:ext cx="2239980" cy="8357096"/>
            <a:chOff x="0" y="0"/>
            <a:chExt cx="589953" cy="22010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89953" cy="2201046"/>
            </a:xfrm>
            <a:custGeom>
              <a:avLst/>
              <a:gdLst/>
              <a:ahLst/>
              <a:cxnLst/>
              <a:rect l="l" t="t" r="r" b="b"/>
              <a:pathLst>
                <a:path w="589953" h="2201046">
                  <a:moveTo>
                    <a:pt x="294977" y="0"/>
                  </a:moveTo>
                  <a:lnTo>
                    <a:pt x="294977" y="0"/>
                  </a:lnTo>
                  <a:cubicBezTo>
                    <a:pt x="457888" y="0"/>
                    <a:pt x="589953" y="132066"/>
                    <a:pt x="589953" y="294977"/>
                  </a:cubicBezTo>
                  <a:lnTo>
                    <a:pt x="589953" y="1906069"/>
                  </a:lnTo>
                  <a:cubicBezTo>
                    <a:pt x="589953" y="2068980"/>
                    <a:pt x="457888" y="2201046"/>
                    <a:pt x="294977" y="2201046"/>
                  </a:cubicBezTo>
                  <a:lnTo>
                    <a:pt x="294977" y="2201046"/>
                  </a:lnTo>
                  <a:cubicBezTo>
                    <a:pt x="132066" y="2201046"/>
                    <a:pt x="0" y="2068980"/>
                    <a:pt x="0" y="1906069"/>
                  </a:cubicBezTo>
                  <a:lnTo>
                    <a:pt x="0" y="294977"/>
                  </a:lnTo>
                  <a:cubicBezTo>
                    <a:pt x="0" y="132066"/>
                    <a:pt x="132066" y="0"/>
                    <a:pt x="294977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589953" cy="22581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1549246">
            <a:off x="8311357" y="8930300"/>
            <a:ext cx="1156392" cy="4250824"/>
            <a:chOff x="0" y="0"/>
            <a:chExt cx="304564" cy="111955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04564" cy="1119559"/>
            </a:xfrm>
            <a:custGeom>
              <a:avLst/>
              <a:gdLst/>
              <a:ahLst/>
              <a:cxnLst/>
              <a:rect l="l" t="t" r="r" b="b"/>
              <a:pathLst>
                <a:path w="304564" h="1119559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967276"/>
                  </a:lnTo>
                  <a:cubicBezTo>
                    <a:pt x="304564" y="1051380"/>
                    <a:pt x="236385" y="1119559"/>
                    <a:pt x="152282" y="1119559"/>
                  </a:cubicBezTo>
                  <a:lnTo>
                    <a:pt x="152282" y="1119559"/>
                  </a:lnTo>
                  <a:cubicBezTo>
                    <a:pt x="111894" y="1119559"/>
                    <a:pt x="73161" y="1103515"/>
                    <a:pt x="44602" y="1074956"/>
                  </a:cubicBezTo>
                  <a:cubicBezTo>
                    <a:pt x="16044" y="1046398"/>
                    <a:pt x="0" y="1007664"/>
                    <a:pt x="0" y="967276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304564" cy="1176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06CD232-8582-995B-578C-84ABBEA9B834}"/>
              </a:ext>
            </a:extLst>
          </p:cNvPr>
          <p:cNvSpPr txBox="1"/>
          <p:nvPr/>
        </p:nvSpPr>
        <p:spPr>
          <a:xfrm>
            <a:off x="1007918" y="952500"/>
            <a:ext cx="13528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600" b="1" dirty="0" err="1"/>
              <a:t>Perumuskan</a:t>
            </a:r>
            <a:r>
              <a:rPr lang="en-ID" sz="3600" b="1" dirty="0"/>
              <a:t> Tujuan dan </a:t>
            </a:r>
            <a:r>
              <a:rPr lang="en-ID" sz="3600" b="1" dirty="0" err="1"/>
              <a:t>Sasaran</a:t>
            </a:r>
            <a:r>
              <a:rPr lang="en-ID" sz="3600" b="1" dirty="0"/>
              <a:t> </a:t>
            </a:r>
            <a:r>
              <a:rPr lang="en-ID" sz="3600" b="1" dirty="0" err="1"/>
              <a:t>Renstra</a:t>
            </a:r>
            <a:r>
              <a:rPr lang="en-ID" sz="3600" b="1" dirty="0"/>
              <a:t> Dinas Koperasi dan UMK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5EED6D2-BAD8-EE12-4CD8-342F2A115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676" y="1735981"/>
            <a:ext cx="17833387" cy="73784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549246">
            <a:off x="3823888" y="-1836038"/>
            <a:ext cx="1156392" cy="12187444"/>
            <a:chOff x="0" y="0"/>
            <a:chExt cx="304564" cy="32098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4564" cy="3209862"/>
            </a:xfrm>
            <a:custGeom>
              <a:avLst/>
              <a:gdLst/>
              <a:ahLst/>
              <a:cxnLst/>
              <a:rect l="l" t="t" r="r" b="b"/>
              <a:pathLst>
                <a:path w="304564" h="3209862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3057580"/>
                  </a:lnTo>
                  <a:cubicBezTo>
                    <a:pt x="304564" y="3097967"/>
                    <a:pt x="288520" y="3136701"/>
                    <a:pt x="259962" y="3165259"/>
                  </a:cubicBezTo>
                  <a:cubicBezTo>
                    <a:pt x="231403" y="3193818"/>
                    <a:pt x="192670" y="3209862"/>
                    <a:pt x="152282" y="3209862"/>
                  </a:cubicBezTo>
                  <a:lnTo>
                    <a:pt x="152282" y="3209862"/>
                  </a:lnTo>
                  <a:cubicBezTo>
                    <a:pt x="68179" y="3209862"/>
                    <a:pt x="0" y="3141683"/>
                    <a:pt x="0" y="3057580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4564" cy="3267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549246">
            <a:off x="6767380" y="-109269"/>
            <a:ext cx="1156392" cy="12187444"/>
            <a:chOff x="0" y="0"/>
            <a:chExt cx="304564" cy="32098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564" cy="3209862"/>
            </a:xfrm>
            <a:custGeom>
              <a:avLst/>
              <a:gdLst/>
              <a:ahLst/>
              <a:cxnLst/>
              <a:rect l="l" t="t" r="r" b="b"/>
              <a:pathLst>
                <a:path w="304564" h="3209862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3057580"/>
                  </a:lnTo>
                  <a:cubicBezTo>
                    <a:pt x="304564" y="3097967"/>
                    <a:pt x="288520" y="3136701"/>
                    <a:pt x="259962" y="3165259"/>
                  </a:cubicBezTo>
                  <a:cubicBezTo>
                    <a:pt x="231403" y="3193818"/>
                    <a:pt x="192670" y="3209862"/>
                    <a:pt x="152282" y="3209862"/>
                  </a:cubicBezTo>
                  <a:lnTo>
                    <a:pt x="152282" y="3209862"/>
                  </a:lnTo>
                  <a:cubicBezTo>
                    <a:pt x="68179" y="3209862"/>
                    <a:pt x="0" y="3141683"/>
                    <a:pt x="0" y="3057580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04564" cy="3267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1861801"/>
            <a:ext cx="15274330" cy="7197190"/>
            <a:chOff x="0" y="0"/>
            <a:chExt cx="4022869" cy="18955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22869" cy="1895556"/>
            </a:xfrm>
            <a:custGeom>
              <a:avLst/>
              <a:gdLst/>
              <a:ahLst/>
              <a:cxnLst/>
              <a:rect l="l" t="t" r="r" b="b"/>
              <a:pathLst>
                <a:path w="4022869" h="1895556">
                  <a:moveTo>
                    <a:pt x="50686" y="0"/>
                  </a:moveTo>
                  <a:lnTo>
                    <a:pt x="3972183" y="0"/>
                  </a:lnTo>
                  <a:cubicBezTo>
                    <a:pt x="3985626" y="0"/>
                    <a:pt x="3998518" y="5340"/>
                    <a:pt x="4008023" y="14846"/>
                  </a:cubicBezTo>
                  <a:cubicBezTo>
                    <a:pt x="4017529" y="24351"/>
                    <a:pt x="4022869" y="37243"/>
                    <a:pt x="4022869" y="50686"/>
                  </a:cubicBezTo>
                  <a:lnTo>
                    <a:pt x="4022869" y="1844870"/>
                  </a:lnTo>
                  <a:cubicBezTo>
                    <a:pt x="4022869" y="1858313"/>
                    <a:pt x="4017529" y="1871205"/>
                    <a:pt x="4008023" y="1880711"/>
                  </a:cubicBezTo>
                  <a:cubicBezTo>
                    <a:pt x="3998518" y="1890216"/>
                    <a:pt x="3985626" y="1895556"/>
                    <a:pt x="3972183" y="1895556"/>
                  </a:cubicBezTo>
                  <a:lnTo>
                    <a:pt x="50686" y="1895556"/>
                  </a:lnTo>
                  <a:cubicBezTo>
                    <a:pt x="37243" y="1895556"/>
                    <a:pt x="24351" y="1890216"/>
                    <a:pt x="14846" y="1880711"/>
                  </a:cubicBezTo>
                  <a:cubicBezTo>
                    <a:pt x="5340" y="1871205"/>
                    <a:pt x="0" y="1858313"/>
                    <a:pt x="0" y="1844870"/>
                  </a:cubicBezTo>
                  <a:lnTo>
                    <a:pt x="0" y="50686"/>
                  </a:lnTo>
                  <a:cubicBezTo>
                    <a:pt x="0" y="37243"/>
                    <a:pt x="5340" y="24351"/>
                    <a:pt x="14846" y="14846"/>
                  </a:cubicBezTo>
                  <a:cubicBezTo>
                    <a:pt x="24351" y="5340"/>
                    <a:pt x="37243" y="0"/>
                    <a:pt x="50686" y="0"/>
                  </a:cubicBezTo>
                  <a:close/>
                </a:path>
              </a:pathLst>
            </a:custGeom>
            <a:solidFill>
              <a:srgbClr val="E2E2E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4022869" cy="1952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06834" y="1544905"/>
            <a:ext cx="16400165" cy="7197190"/>
            <a:chOff x="0" y="0"/>
            <a:chExt cx="4022869" cy="18955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22869" cy="1895556"/>
            </a:xfrm>
            <a:custGeom>
              <a:avLst/>
              <a:gdLst/>
              <a:ahLst/>
              <a:cxnLst/>
              <a:rect l="l" t="t" r="r" b="b"/>
              <a:pathLst>
                <a:path w="4022869" h="1895556">
                  <a:moveTo>
                    <a:pt x="50686" y="0"/>
                  </a:moveTo>
                  <a:lnTo>
                    <a:pt x="3972183" y="0"/>
                  </a:lnTo>
                  <a:cubicBezTo>
                    <a:pt x="3985626" y="0"/>
                    <a:pt x="3998518" y="5340"/>
                    <a:pt x="4008023" y="14846"/>
                  </a:cubicBezTo>
                  <a:cubicBezTo>
                    <a:pt x="4017529" y="24351"/>
                    <a:pt x="4022869" y="37243"/>
                    <a:pt x="4022869" y="50686"/>
                  </a:cubicBezTo>
                  <a:lnTo>
                    <a:pt x="4022869" y="1844870"/>
                  </a:lnTo>
                  <a:cubicBezTo>
                    <a:pt x="4022869" y="1858313"/>
                    <a:pt x="4017529" y="1871205"/>
                    <a:pt x="4008023" y="1880711"/>
                  </a:cubicBezTo>
                  <a:cubicBezTo>
                    <a:pt x="3998518" y="1890216"/>
                    <a:pt x="3985626" y="1895556"/>
                    <a:pt x="3972183" y="1895556"/>
                  </a:cubicBezTo>
                  <a:lnTo>
                    <a:pt x="50686" y="1895556"/>
                  </a:lnTo>
                  <a:cubicBezTo>
                    <a:pt x="37243" y="1895556"/>
                    <a:pt x="24351" y="1890216"/>
                    <a:pt x="14846" y="1880711"/>
                  </a:cubicBezTo>
                  <a:cubicBezTo>
                    <a:pt x="5340" y="1871205"/>
                    <a:pt x="0" y="1858313"/>
                    <a:pt x="0" y="1844870"/>
                  </a:cubicBezTo>
                  <a:lnTo>
                    <a:pt x="0" y="50686"/>
                  </a:lnTo>
                  <a:cubicBezTo>
                    <a:pt x="0" y="37243"/>
                    <a:pt x="5340" y="24351"/>
                    <a:pt x="14846" y="14846"/>
                  </a:cubicBezTo>
                  <a:cubicBezTo>
                    <a:pt x="24351" y="5340"/>
                    <a:pt x="37243" y="0"/>
                    <a:pt x="5068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4022869" cy="1952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796311">
            <a:off x="17168010" y="7246436"/>
            <a:ext cx="2239980" cy="8357096"/>
            <a:chOff x="0" y="0"/>
            <a:chExt cx="589953" cy="22010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9953" cy="2201046"/>
            </a:xfrm>
            <a:custGeom>
              <a:avLst/>
              <a:gdLst/>
              <a:ahLst/>
              <a:cxnLst/>
              <a:rect l="l" t="t" r="r" b="b"/>
              <a:pathLst>
                <a:path w="589953" h="2201046">
                  <a:moveTo>
                    <a:pt x="294977" y="0"/>
                  </a:moveTo>
                  <a:lnTo>
                    <a:pt x="294977" y="0"/>
                  </a:lnTo>
                  <a:cubicBezTo>
                    <a:pt x="457888" y="0"/>
                    <a:pt x="589953" y="132066"/>
                    <a:pt x="589953" y="294977"/>
                  </a:cubicBezTo>
                  <a:lnTo>
                    <a:pt x="589953" y="1906069"/>
                  </a:lnTo>
                  <a:cubicBezTo>
                    <a:pt x="589953" y="2068980"/>
                    <a:pt x="457888" y="2201046"/>
                    <a:pt x="294977" y="2201046"/>
                  </a:cubicBezTo>
                  <a:lnTo>
                    <a:pt x="294977" y="2201046"/>
                  </a:lnTo>
                  <a:cubicBezTo>
                    <a:pt x="132066" y="2201046"/>
                    <a:pt x="0" y="2068980"/>
                    <a:pt x="0" y="1906069"/>
                  </a:cubicBezTo>
                  <a:lnTo>
                    <a:pt x="0" y="294977"/>
                  </a:lnTo>
                  <a:cubicBezTo>
                    <a:pt x="0" y="132066"/>
                    <a:pt x="132066" y="0"/>
                    <a:pt x="294977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589953" cy="22581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1796311">
            <a:off x="15460419" y="-2784700"/>
            <a:ext cx="2239980" cy="4379762"/>
            <a:chOff x="0" y="0"/>
            <a:chExt cx="589953" cy="115351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9953" cy="1153518"/>
            </a:xfrm>
            <a:custGeom>
              <a:avLst/>
              <a:gdLst/>
              <a:ahLst/>
              <a:cxnLst/>
              <a:rect l="l" t="t" r="r" b="b"/>
              <a:pathLst>
                <a:path w="589953" h="1153518">
                  <a:moveTo>
                    <a:pt x="294977" y="0"/>
                  </a:moveTo>
                  <a:lnTo>
                    <a:pt x="294977" y="0"/>
                  </a:lnTo>
                  <a:cubicBezTo>
                    <a:pt x="457888" y="0"/>
                    <a:pt x="589953" y="132066"/>
                    <a:pt x="589953" y="294977"/>
                  </a:cubicBezTo>
                  <a:lnTo>
                    <a:pt x="589953" y="858541"/>
                  </a:lnTo>
                  <a:cubicBezTo>
                    <a:pt x="589953" y="1021452"/>
                    <a:pt x="457888" y="1153518"/>
                    <a:pt x="294977" y="1153518"/>
                  </a:cubicBezTo>
                  <a:lnTo>
                    <a:pt x="294977" y="1153518"/>
                  </a:lnTo>
                  <a:cubicBezTo>
                    <a:pt x="132066" y="1153518"/>
                    <a:pt x="0" y="1021452"/>
                    <a:pt x="0" y="858541"/>
                  </a:cubicBezTo>
                  <a:lnTo>
                    <a:pt x="0" y="294977"/>
                  </a:lnTo>
                  <a:cubicBezTo>
                    <a:pt x="0" y="132066"/>
                    <a:pt x="132066" y="0"/>
                    <a:pt x="29497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589953" cy="1210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1549246">
            <a:off x="426585" y="8882918"/>
            <a:ext cx="1156392" cy="2223868"/>
            <a:chOff x="0" y="0"/>
            <a:chExt cx="304564" cy="58571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4564" cy="585710"/>
            </a:xfrm>
            <a:custGeom>
              <a:avLst/>
              <a:gdLst/>
              <a:ahLst/>
              <a:cxnLst/>
              <a:rect l="l" t="t" r="r" b="b"/>
              <a:pathLst>
                <a:path w="304564" h="585710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433428"/>
                  </a:lnTo>
                  <a:cubicBezTo>
                    <a:pt x="304564" y="517531"/>
                    <a:pt x="236385" y="585710"/>
                    <a:pt x="152282" y="585710"/>
                  </a:cubicBezTo>
                  <a:lnTo>
                    <a:pt x="152282" y="585710"/>
                  </a:lnTo>
                  <a:cubicBezTo>
                    <a:pt x="111894" y="585710"/>
                    <a:pt x="73161" y="569666"/>
                    <a:pt x="44602" y="541108"/>
                  </a:cubicBezTo>
                  <a:cubicBezTo>
                    <a:pt x="16044" y="512549"/>
                    <a:pt x="0" y="473816"/>
                    <a:pt x="0" y="433428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304564" cy="642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1549246">
            <a:off x="9194643" y="-1111934"/>
            <a:ext cx="1156392" cy="2223868"/>
            <a:chOff x="0" y="0"/>
            <a:chExt cx="304564" cy="58571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4564" cy="585710"/>
            </a:xfrm>
            <a:custGeom>
              <a:avLst/>
              <a:gdLst/>
              <a:ahLst/>
              <a:cxnLst/>
              <a:rect l="l" t="t" r="r" b="b"/>
              <a:pathLst>
                <a:path w="304564" h="585710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433428"/>
                  </a:lnTo>
                  <a:cubicBezTo>
                    <a:pt x="304564" y="517531"/>
                    <a:pt x="236385" y="585710"/>
                    <a:pt x="152282" y="585710"/>
                  </a:cubicBezTo>
                  <a:lnTo>
                    <a:pt x="152282" y="585710"/>
                  </a:lnTo>
                  <a:cubicBezTo>
                    <a:pt x="111894" y="585710"/>
                    <a:pt x="73161" y="569666"/>
                    <a:pt x="44602" y="541108"/>
                  </a:cubicBezTo>
                  <a:cubicBezTo>
                    <a:pt x="16044" y="512549"/>
                    <a:pt x="0" y="473816"/>
                    <a:pt x="0" y="433428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304564" cy="642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81001" y="6627929"/>
            <a:ext cx="1898939" cy="3208476"/>
            <a:chOff x="0" y="0"/>
            <a:chExt cx="4610729" cy="6602705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2"/>
            <a:srcRect l="49086" r="11633"/>
            <a:stretch>
              <a:fillRect/>
            </a:stretch>
          </p:blipFill>
          <p:spPr>
            <a:xfrm>
              <a:off x="0" y="0"/>
              <a:ext cx="4610729" cy="6602705"/>
            </a:xfrm>
            <a:prstGeom prst="rect">
              <a:avLst/>
            </a:prstGeom>
          </p:spPr>
        </p:pic>
      </p:grpSp>
      <p:sp>
        <p:nvSpPr>
          <p:cNvPr id="31" name="TextBox 31"/>
          <p:cNvSpPr txBox="1"/>
          <p:nvPr/>
        </p:nvSpPr>
        <p:spPr>
          <a:xfrm>
            <a:off x="1984970" y="1477483"/>
            <a:ext cx="14245629" cy="922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3200" b="1" dirty="0">
                <a:latin typeface="Poppins"/>
                <a:ea typeface="Poppins"/>
                <a:cs typeface="Poppins"/>
                <a:sym typeface="Poppins"/>
              </a:rPr>
              <a:t>Strategi </a:t>
            </a:r>
            <a:r>
              <a:rPr lang="en-US" sz="3200" b="1" dirty="0" err="1">
                <a:latin typeface="Poppins"/>
                <a:ea typeface="Poppins"/>
                <a:cs typeface="Poppins"/>
                <a:sym typeface="Poppins"/>
              </a:rPr>
              <a:t>Perangkat</a:t>
            </a:r>
            <a:r>
              <a:rPr lang="en-US" sz="3200" b="1" dirty="0">
                <a:latin typeface="Poppins"/>
                <a:ea typeface="Poppins"/>
                <a:cs typeface="Poppins"/>
                <a:sym typeface="Poppins"/>
              </a:rPr>
              <a:t> Daerah </a:t>
            </a:r>
            <a:r>
              <a:rPr lang="en-US" sz="3200" b="1" dirty="0" err="1">
                <a:latin typeface="Poppins"/>
                <a:ea typeface="Poppins"/>
                <a:cs typeface="Poppins"/>
                <a:sym typeface="Poppins"/>
              </a:rPr>
              <a:t>dalam</a:t>
            </a:r>
            <a:r>
              <a:rPr lang="en-US" sz="3200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b="1" dirty="0" err="1">
                <a:latin typeface="Poppins"/>
                <a:ea typeface="Poppins"/>
                <a:cs typeface="Poppins"/>
                <a:sym typeface="Poppins"/>
              </a:rPr>
              <a:t>Mencapai</a:t>
            </a:r>
            <a:r>
              <a:rPr lang="en-US" sz="3200" b="1" dirty="0">
                <a:latin typeface="Poppins"/>
                <a:ea typeface="Poppins"/>
                <a:cs typeface="Poppins"/>
                <a:sym typeface="Poppins"/>
              </a:rPr>
              <a:t> Tujuan dan </a:t>
            </a:r>
            <a:r>
              <a:rPr lang="en-US" sz="3200" b="1" dirty="0" err="1">
                <a:latin typeface="Poppins"/>
                <a:ea typeface="Poppins"/>
                <a:cs typeface="Poppins"/>
                <a:sym typeface="Poppins"/>
              </a:rPr>
              <a:t>Sasaran</a:t>
            </a:r>
            <a:endParaRPr lang="en-US" sz="3200" b="1" dirty="0"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890110" y="2695260"/>
            <a:ext cx="16016889" cy="5476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>
              <a:lnSpc>
                <a:spcPts val="3919"/>
              </a:lnSpc>
              <a:buFont typeface="+mj-lt"/>
              <a:buAutoNum type="arabicPeriod"/>
            </a:pP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Penguatan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kapasitas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SDM koperasi &amp; UMKM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termasuk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kaderisasi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pengelola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melalui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antara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lain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pelatihan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sertifikasi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kaderisasi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serta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literasi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keuangan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14350" indent="-514350">
              <a:lnSpc>
                <a:spcPts val="3919"/>
              </a:lnSpc>
              <a:buFont typeface="+mj-lt"/>
              <a:buAutoNum type="arabicPeriod"/>
            </a:pP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Peningkatan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kualitas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kelembagaan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koperasi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melalui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fasilitasi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RAT,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pembinaan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koperasi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sehat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, dan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pengawasan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sistematis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14350" indent="-514350">
              <a:lnSpc>
                <a:spcPts val="3919"/>
              </a:lnSpc>
              <a:buFont typeface="+mj-lt"/>
              <a:buAutoNum type="arabicPeriod"/>
            </a:pP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Transformasi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usaha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mikro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naik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kelas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melalui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pendampingan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legalitas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fasilitasi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akses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pembiayaan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sertifikasi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mutu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produk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, dan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penerapan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inovasi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14350" indent="-514350">
              <a:lnSpc>
                <a:spcPts val="3919"/>
              </a:lnSpc>
              <a:buFont typeface="+mj-lt"/>
              <a:buAutoNum type="arabicPeriod"/>
            </a:pP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Perluasan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akses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pasar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melalui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e-commerce dan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promosi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14350" indent="-514350">
              <a:lnSpc>
                <a:spcPts val="3919"/>
              </a:lnSpc>
              <a:buFont typeface="+mj-lt"/>
              <a:buAutoNum type="arabicPeriod"/>
            </a:pP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Pengembangan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kewirausahaan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daerah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dengan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inkubasi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usaha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baru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klinik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UMKM,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serta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penguatan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jejaring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dengan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dunia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usaha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14350" indent="-514350">
              <a:lnSpc>
                <a:spcPts val="3919"/>
              </a:lnSpc>
              <a:buFont typeface="+mj-lt"/>
              <a:buAutoNum type="arabicPeriod"/>
            </a:pP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Optimalisasi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jejaring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kemitraan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b="1" dirty="0" err="1">
                <a:latin typeface="Poppins"/>
                <a:ea typeface="Poppins"/>
                <a:cs typeface="Poppins"/>
                <a:sym typeface="Poppins"/>
              </a:rPr>
              <a:t>usaha</a:t>
            </a:r>
            <a:r>
              <a:rPr lang="en-US" sz="2799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melalui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kolaborasi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dengan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BUMDes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, BUMD,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swasta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, dan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lembaga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dirty="0" err="1">
                <a:latin typeface="Poppins"/>
                <a:ea typeface="Poppins"/>
                <a:cs typeface="Poppins"/>
                <a:sym typeface="Poppins"/>
              </a:rPr>
              <a:t>pembiayaan</a:t>
            </a:r>
            <a:r>
              <a:rPr lang="en-US" sz="2799" dirty="0"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028700" y="1028700"/>
            <a:ext cx="793494" cy="654633"/>
          </a:xfrm>
          <a:custGeom>
            <a:avLst/>
            <a:gdLst/>
            <a:ahLst/>
            <a:cxnLst/>
            <a:rect l="l" t="t" r="r" b="b"/>
            <a:pathLst>
              <a:path w="793494" h="654633">
                <a:moveTo>
                  <a:pt x="0" y="0"/>
                </a:moveTo>
                <a:lnTo>
                  <a:pt x="793494" y="0"/>
                </a:lnTo>
                <a:lnTo>
                  <a:pt x="793494" y="654633"/>
                </a:lnTo>
                <a:lnTo>
                  <a:pt x="0" y="65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1549246">
            <a:off x="7868874" y="-2628058"/>
            <a:ext cx="1156392" cy="4250824"/>
            <a:chOff x="0" y="0"/>
            <a:chExt cx="304564" cy="11195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4564" cy="1119559"/>
            </a:xfrm>
            <a:custGeom>
              <a:avLst/>
              <a:gdLst/>
              <a:ahLst/>
              <a:cxnLst/>
              <a:rect l="l" t="t" r="r" b="b"/>
              <a:pathLst>
                <a:path w="304564" h="1119559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967276"/>
                  </a:lnTo>
                  <a:cubicBezTo>
                    <a:pt x="304564" y="1051380"/>
                    <a:pt x="236385" y="1119559"/>
                    <a:pt x="152282" y="1119559"/>
                  </a:cubicBezTo>
                  <a:lnTo>
                    <a:pt x="152282" y="1119559"/>
                  </a:lnTo>
                  <a:cubicBezTo>
                    <a:pt x="111894" y="1119559"/>
                    <a:pt x="73161" y="1103515"/>
                    <a:pt x="44602" y="1074956"/>
                  </a:cubicBezTo>
                  <a:cubicBezTo>
                    <a:pt x="16044" y="1046398"/>
                    <a:pt x="0" y="1007664"/>
                    <a:pt x="0" y="967276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304564" cy="1176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549246">
            <a:off x="1243998" y="8619543"/>
            <a:ext cx="1156392" cy="4250824"/>
            <a:chOff x="0" y="0"/>
            <a:chExt cx="304564" cy="11195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4564" cy="1119559"/>
            </a:xfrm>
            <a:custGeom>
              <a:avLst/>
              <a:gdLst/>
              <a:ahLst/>
              <a:cxnLst/>
              <a:rect l="l" t="t" r="r" b="b"/>
              <a:pathLst>
                <a:path w="304564" h="1119559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967276"/>
                  </a:lnTo>
                  <a:cubicBezTo>
                    <a:pt x="304564" y="1051380"/>
                    <a:pt x="236385" y="1119559"/>
                    <a:pt x="152282" y="1119559"/>
                  </a:cubicBezTo>
                  <a:lnTo>
                    <a:pt x="152282" y="1119559"/>
                  </a:lnTo>
                  <a:cubicBezTo>
                    <a:pt x="111894" y="1119559"/>
                    <a:pt x="73161" y="1103515"/>
                    <a:pt x="44602" y="1074956"/>
                  </a:cubicBezTo>
                  <a:cubicBezTo>
                    <a:pt x="16044" y="1046398"/>
                    <a:pt x="0" y="1007664"/>
                    <a:pt x="0" y="967276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304564" cy="1176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1549246">
            <a:off x="-202210" y="2586474"/>
            <a:ext cx="1156392" cy="5114052"/>
            <a:chOff x="0" y="0"/>
            <a:chExt cx="304564" cy="13469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04564" cy="1346911"/>
            </a:xfrm>
            <a:custGeom>
              <a:avLst/>
              <a:gdLst/>
              <a:ahLst/>
              <a:cxnLst/>
              <a:rect l="l" t="t" r="r" b="b"/>
              <a:pathLst>
                <a:path w="304564" h="1346911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1194629"/>
                  </a:lnTo>
                  <a:cubicBezTo>
                    <a:pt x="304564" y="1235017"/>
                    <a:pt x="288520" y="1273750"/>
                    <a:pt x="259962" y="1302308"/>
                  </a:cubicBezTo>
                  <a:cubicBezTo>
                    <a:pt x="231403" y="1330867"/>
                    <a:pt x="192670" y="1346911"/>
                    <a:pt x="152282" y="1346911"/>
                  </a:cubicBezTo>
                  <a:lnTo>
                    <a:pt x="152282" y="1346911"/>
                  </a:lnTo>
                  <a:cubicBezTo>
                    <a:pt x="68179" y="1346911"/>
                    <a:pt x="0" y="1278732"/>
                    <a:pt x="0" y="1194629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304564" cy="1404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1796311">
            <a:off x="17168010" y="6566406"/>
            <a:ext cx="2239980" cy="8357096"/>
            <a:chOff x="0" y="0"/>
            <a:chExt cx="589953" cy="2201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89953" cy="2201046"/>
            </a:xfrm>
            <a:custGeom>
              <a:avLst/>
              <a:gdLst/>
              <a:ahLst/>
              <a:cxnLst/>
              <a:rect l="l" t="t" r="r" b="b"/>
              <a:pathLst>
                <a:path w="589953" h="2201046">
                  <a:moveTo>
                    <a:pt x="294977" y="0"/>
                  </a:moveTo>
                  <a:lnTo>
                    <a:pt x="294977" y="0"/>
                  </a:lnTo>
                  <a:cubicBezTo>
                    <a:pt x="457888" y="0"/>
                    <a:pt x="589953" y="132066"/>
                    <a:pt x="589953" y="294977"/>
                  </a:cubicBezTo>
                  <a:lnTo>
                    <a:pt x="589953" y="1906069"/>
                  </a:lnTo>
                  <a:cubicBezTo>
                    <a:pt x="589953" y="2068980"/>
                    <a:pt x="457888" y="2201046"/>
                    <a:pt x="294977" y="2201046"/>
                  </a:cubicBezTo>
                  <a:lnTo>
                    <a:pt x="294977" y="2201046"/>
                  </a:lnTo>
                  <a:cubicBezTo>
                    <a:pt x="132066" y="2201046"/>
                    <a:pt x="0" y="2068980"/>
                    <a:pt x="0" y="1906069"/>
                  </a:cubicBezTo>
                  <a:lnTo>
                    <a:pt x="0" y="294977"/>
                  </a:lnTo>
                  <a:cubicBezTo>
                    <a:pt x="0" y="132066"/>
                    <a:pt x="132066" y="0"/>
                    <a:pt x="29497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589953" cy="22581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1796311">
            <a:off x="14112080" y="-4254920"/>
            <a:ext cx="2239980" cy="8357096"/>
            <a:chOff x="0" y="0"/>
            <a:chExt cx="589953" cy="22010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89953" cy="2201046"/>
            </a:xfrm>
            <a:custGeom>
              <a:avLst/>
              <a:gdLst/>
              <a:ahLst/>
              <a:cxnLst/>
              <a:rect l="l" t="t" r="r" b="b"/>
              <a:pathLst>
                <a:path w="589953" h="2201046">
                  <a:moveTo>
                    <a:pt x="294977" y="0"/>
                  </a:moveTo>
                  <a:lnTo>
                    <a:pt x="294977" y="0"/>
                  </a:lnTo>
                  <a:cubicBezTo>
                    <a:pt x="457888" y="0"/>
                    <a:pt x="589953" y="132066"/>
                    <a:pt x="589953" y="294977"/>
                  </a:cubicBezTo>
                  <a:lnTo>
                    <a:pt x="589953" y="1906069"/>
                  </a:lnTo>
                  <a:cubicBezTo>
                    <a:pt x="589953" y="2068980"/>
                    <a:pt x="457888" y="2201046"/>
                    <a:pt x="294977" y="2201046"/>
                  </a:cubicBezTo>
                  <a:lnTo>
                    <a:pt x="294977" y="2201046"/>
                  </a:lnTo>
                  <a:cubicBezTo>
                    <a:pt x="132066" y="2201046"/>
                    <a:pt x="0" y="2068980"/>
                    <a:pt x="0" y="1906069"/>
                  </a:cubicBezTo>
                  <a:lnTo>
                    <a:pt x="0" y="294977"/>
                  </a:lnTo>
                  <a:cubicBezTo>
                    <a:pt x="0" y="132066"/>
                    <a:pt x="132066" y="0"/>
                    <a:pt x="294977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589953" cy="22581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1549246">
            <a:off x="8311357" y="8930300"/>
            <a:ext cx="1156392" cy="4250824"/>
            <a:chOff x="0" y="0"/>
            <a:chExt cx="304564" cy="111955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04564" cy="1119559"/>
            </a:xfrm>
            <a:custGeom>
              <a:avLst/>
              <a:gdLst/>
              <a:ahLst/>
              <a:cxnLst/>
              <a:rect l="l" t="t" r="r" b="b"/>
              <a:pathLst>
                <a:path w="304564" h="1119559">
                  <a:moveTo>
                    <a:pt x="152282" y="0"/>
                  </a:moveTo>
                  <a:lnTo>
                    <a:pt x="152282" y="0"/>
                  </a:lnTo>
                  <a:cubicBezTo>
                    <a:pt x="192670" y="0"/>
                    <a:pt x="231403" y="16044"/>
                    <a:pt x="259962" y="44602"/>
                  </a:cubicBezTo>
                  <a:cubicBezTo>
                    <a:pt x="288520" y="73161"/>
                    <a:pt x="304564" y="111894"/>
                    <a:pt x="304564" y="152282"/>
                  </a:cubicBezTo>
                  <a:lnTo>
                    <a:pt x="304564" y="967276"/>
                  </a:lnTo>
                  <a:cubicBezTo>
                    <a:pt x="304564" y="1051380"/>
                    <a:pt x="236385" y="1119559"/>
                    <a:pt x="152282" y="1119559"/>
                  </a:cubicBezTo>
                  <a:lnTo>
                    <a:pt x="152282" y="1119559"/>
                  </a:lnTo>
                  <a:cubicBezTo>
                    <a:pt x="111894" y="1119559"/>
                    <a:pt x="73161" y="1103515"/>
                    <a:pt x="44602" y="1074956"/>
                  </a:cubicBezTo>
                  <a:cubicBezTo>
                    <a:pt x="16044" y="1046398"/>
                    <a:pt x="0" y="1007664"/>
                    <a:pt x="0" y="967276"/>
                  </a:cubicBezTo>
                  <a:lnTo>
                    <a:pt x="0" y="152282"/>
                  </a:lnTo>
                  <a:cubicBezTo>
                    <a:pt x="0" y="68179"/>
                    <a:pt x="68179" y="0"/>
                    <a:pt x="15228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304564" cy="1176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943925" y="979016"/>
            <a:ext cx="13891258" cy="1071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3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Penahapan</a:t>
            </a:r>
            <a:r>
              <a:rPr lang="en-US" sz="3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Rencana</a:t>
            </a:r>
            <a:r>
              <a:rPr lang="en-US" sz="3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Strategi Dinas Koperasi dan UMK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359FFA1-1898-4B2E-AA7F-357B17163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327281"/>
            <a:ext cx="16535400" cy="61749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028700" y="1028700"/>
            <a:ext cx="793494" cy="654633"/>
          </a:xfrm>
          <a:custGeom>
            <a:avLst/>
            <a:gdLst/>
            <a:ahLst/>
            <a:cxnLst/>
            <a:rect l="l" t="t" r="r" b="b"/>
            <a:pathLst>
              <a:path w="793494" h="654633">
                <a:moveTo>
                  <a:pt x="0" y="0"/>
                </a:moveTo>
                <a:lnTo>
                  <a:pt x="793494" y="0"/>
                </a:lnTo>
                <a:lnTo>
                  <a:pt x="793494" y="654633"/>
                </a:lnTo>
                <a:lnTo>
                  <a:pt x="0" y="654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1832717">
            <a:off x="12979213" y="-3312992"/>
            <a:ext cx="1987590" cy="7174727"/>
            <a:chOff x="0" y="0"/>
            <a:chExt cx="523480" cy="18896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3480" cy="1889640"/>
            </a:xfrm>
            <a:custGeom>
              <a:avLst/>
              <a:gdLst/>
              <a:ahLst/>
              <a:cxnLst/>
              <a:rect l="l" t="t" r="r" b="b"/>
              <a:pathLst>
                <a:path w="523480" h="1889640">
                  <a:moveTo>
                    <a:pt x="0" y="0"/>
                  </a:moveTo>
                  <a:lnTo>
                    <a:pt x="523480" y="0"/>
                  </a:lnTo>
                  <a:lnTo>
                    <a:pt x="523480" y="1889640"/>
                  </a:lnTo>
                  <a:lnTo>
                    <a:pt x="0" y="1889640"/>
                  </a:ln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523480" cy="1946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832717">
            <a:off x="12273223" y="5612672"/>
            <a:ext cx="1987590" cy="7819086"/>
            <a:chOff x="0" y="0"/>
            <a:chExt cx="523480" cy="20593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23480" cy="2059348"/>
            </a:xfrm>
            <a:custGeom>
              <a:avLst/>
              <a:gdLst/>
              <a:ahLst/>
              <a:cxnLst/>
              <a:rect l="l" t="t" r="r" b="b"/>
              <a:pathLst>
                <a:path w="523480" h="2059348">
                  <a:moveTo>
                    <a:pt x="0" y="0"/>
                  </a:moveTo>
                  <a:lnTo>
                    <a:pt x="523480" y="0"/>
                  </a:lnTo>
                  <a:lnTo>
                    <a:pt x="523480" y="2059348"/>
                  </a:lnTo>
                  <a:lnTo>
                    <a:pt x="0" y="2059348"/>
                  </a:ln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523480" cy="2116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096744" y="1491027"/>
            <a:ext cx="7409104" cy="740910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1832717">
            <a:off x="4740819" y="8803110"/>
            <a:ext cx="1091954" cy="5397287"/>
            <a:chOff x="0" y="0"/>
            <a:chExt cx="287593" cy="142150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87593" cy="1421508"/>
            </a:xfrm>
            <a:custGeom>
              <a:avLst/>
              <a:gdLst/>
              <a:ahLst/>
              <a:cxnLst/>
              <a:rect l="l" t="t" r="r" b="b"/>
              <a:pathLst>
                <a:path w="287593" h="1421508">
                  <a:moveTo>
                    <a:pt x="143796" y="0"/>
                  </a:moveTo>
                  <a:lnTo>
                    <a:pt x="143796" y="0"/>
                  </a:lnTo>
                  <a:cubicBezTo>
                    <a:pt x="223213" y="0"/>
                    <a:pt x="287593" y="64380"/>
                    <a:pt x="287593" y="143796"/>
                  </a:cubicBezTo>
                  <a:lnTo>
                    <a:pt x="287593" y="1277711"/>
                  </a:lnTo>
                  <a:cubicBezTo>
                    <a:pt x="287593" y="1315848"/>
                    <a:pt x="272443" y="1352424"/>
                    <a:pt x="245476" y="1379391"/>
                  </a:cubicBezTo>
                  <a:cubicBezTo>
                    <a:pt x="218509" y="1406358"/>
                    <a:pt x="181934" y="1421508"/>
                    <a:pt x="143796" y="1421508"/>
                  </a:cubicBezTo>
                  <a:lnTo>
                    <a:pt x="143796" y="1421508"/>
                  </a:lnTo>
                  <a:cubicBezTo>
                    <a:pt x="105659" y="1421508"/>
                    <a:pt x="69084" y="1406358"/>
                    <a:pt x="42117" y="1379391"/>
                  </a:cubicBezTo>
                  <a:cubicBezTo>
                    <a:pt x="15150" y="1352424"/>
                    <a:pt x="0" y="1315848"/>
                    <a:pt x="0" y="1277711"/>
                  </a:cubicBezTo>
                  <a:lnTo>
                    <a:pt x="0" y="143796"/>
                  </a:lnTo>
                  <a:cubicBezTo>
                    <a:pt x="0" y="105659"/>
                    <a:pt x="15150" y="69084"/>
                    <a:pt x="42117" y="42117"/>
                  </a:cubicBezTo>
                  <a:cubicBezTo>
                    <a:pt x="69084" y="15150"/>
                    <a:pt x="105659" y="0"/>
                    <a:pt x="143796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287593" cy="1478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1832717">
            <a:off x="-959014" y="4771857"/>
            <a:ext cx="1091954" cy="5397287"/>
            <a:chOff x="0" y="0"/>
            <a:chExt cx="287593" cy="142150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87593" cy="1421508"/>
            </a:xfrm>
            <a:custGeom>
              <a:avLst/>
              <a:gdLst/>
              <a:ahLst/>
              <a:cxnLst/>
              <a:rect l="l" t="t" r="r" b="b"/>
              <a:pathLst>
                <a:path w="287593" h="1421508">
                  <a:moveTo>
                    <a:pt x="143796" y="0"/>
                  </a:moveTo>
                  <a:lnTo>
                    <a:pt x="143796" y="0"/>
                  </a:lnTo>
                  <a:cubicBezTo>
                    <a:pt x="223213" y="0"/>
                    <a:pt x="287593" y="64380"/>
                    <a:pt x="287593" y="143796"/>
                  </a:cubicBezTo>
                  <a:lnTo>
                    <a:pt x="287593" y="1277711"/>
                  </a:lnTo>
                  <a:cubicBezTo>
                    <a:pt x="287593" y="1315848"/>
                    <a:pt x="272443" y="1352424"/>
                    <a:pt x="245476" y="1379391"/>
                  </a:cubicBezTo>
                  <a:cubicBezTo>
                    <a:pt x="218509" y="1406358"/>
                    <a:pt x="181934" y="1421508"/>
                    <a:pt x="143796" y="1421508"/>
                  </a:cubicBezTo>
                  <a:lnTo>
                    <a:pt x="143796" y="1421508"/>
                  </a:lnTo>
                  <a:cubicBezTo>
                    <a:pt x="105659" y="1421508"/>
                    <a:pt x="69084" y="1406358"/>
                    <a:pt x="42117" y="1379391"/>
                  </a:cubicBezTo>
                  <a:cubicBezTo>
                    <a:pt x="15150" y="1352424"/>
                    <a:pt x="0" y="1315848"/>
                    <a:pt x="0" y="1277711"/>
                  </a:cubicBezTo>
                  <a:lnTo>
                    <a:pt x="0" y="143796"/>
                  </a:lnTo>
                  <a:cubicBezTo>
                    <a:pt x="0" y="105659"/>
                    <a:pt x="15150" y="69084"/>
                    <a:pt x="42117" y="42117"/>
                  </a:cubicBezTo>
                  <a:cubicBezTo>
                    <a:pt x="69084" y="15150"/>
                    <a:pt x="105659" y="0"/>
                    <a:pt x="14379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287593" cy="1478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760701" y="2154984"/>
            <a:ext cx="6081189" cy="6081189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32022" r="-17790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1914840" y="2407068"/>
            <a:ext cx="6828520" cy="2923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88"/>
              </a:lnSpc>
            </a:pPr>
            <a:r>
              <a:rPr lang="en-US" sz="10571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TERIMA</a:t>
            </a:r>
          </a:p>
          <a:p>
            <a:pPr algn="l">
              <a:lnSpc>
                <a:spcPts val="10888"/>
              </a:lnSpc>
            </a:pPr>
            <a:r>
              <a:rPr lang="en-US" sz="10571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KASIH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9716776" y="2209097"/>
            <a:ext cx="2087851" cy="2087851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758713" y="6735587"/>
            <a:ext cx="1500587" cy="1500587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914840" y="5463263"/>
            <a:ext cx="7137128" cy="1400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dirty="0">
                <a:solidFill>
                  <a:srgbClr val="101010"/>
                </a:solidFill>
                <a:latin typeface="Poppins"/>
                <a:ea typeface="Poppins"/>
                <a:cs typeface="Poppins"/>
                <a:sym typeface="Poppins"/>
              </a:rPr>
              <a:t>KOPERASI BERKUALITAS</a:t>
            </a:r>
          </a:p>
          <a:p>
            <a:pPr algn="l">
              <a:lnSpc>
                <a:spcPts val="5599"/>
              </a:lnSpc>
            </a:pPr>
            <a:r>
              <a:rPr lang="en-US" sz="3999" dirty="0">
                <a:solidFill>
                  <a:srgbClr val="101010"/>
                </a:solidFill>
                <a:latin typeface="Poppins"/>
                <a:ea typeface="Poppins"/>
                <a:cs typeface="Poppins"/>
                <a:sym typeface="Poppins"/>
              </a:rPr>
              <a:t>UMKM NAIK KELAS</a:t>
            </a:r>
          </a:p>
        </p:txBody>
      </p:sp>
      <p:grpSp>
        <p:nvGrpSpPr>
          <p:cNvPr id="32" name="Group 32"/>
          <p:cNvGrpSpPr/>
          <p:nvPr/>
        </p:nvGrpSpPr>
        <p:grpSpPr>
          <a:xfrm rot="-1832717">
            <a:off x="5413492" y="-3309360"/>
            <a:ext cx="1091954" cy="5397287"/>
            <a:chOff x="0" y="0"/>
            <a:chExt cx="287593" cy="142150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87593" cy="1421508"/>
            </a:xfrm>
            <a:custGeom>
              <a:avLst/>
              <a:gdLst/>
              <a:ahLst/>
              <a:cxnLst/>
              <a:rect l="l" t="t" r="r" b="b"/>
              <a:pathLst>
                <a:path w="287593" h="1421508">
                  <a:moveTo>
                    <a:pt x="143796" y="0"/>
                  </a:moveTo>
                  <a:lnTo>
                    <a:pt x="143796" y="0"/>
                  </a:lnTo>
                  <a:cubicBezTo>
                    <a:pt x="223213" y="0"/>
                    <a:pt x="287593" y="64380"/>
                    <a:pt x="287593" y="143796"/>
                  </a:cubicBezTo>
                  <a:lnTo>
                    <a:pt x="287593" y="1277711"/>
                  </a:lnTo>
                  <a:cubicBezTo>
                    <a:pt x="287593" y="1315848"/>
                    <a:pt x="272443" y="1352424"/>
                    <a:pt x="245476" y="1379391"/>
                  </a:cubicBezTo>
                  <a:cubicBezTo>
                    <a:pt x="218509" y="1406358"/>
                    <a:pt x="181934" y="1421508"/>
                    <a:pt x="143796" y="1421508"/>
                  </a:cubicBezTo>
                  <a:lnTo>
                    <a:pt x="143796" y="1421508"/>
                  </a:lnTo>
                  <a:cubicBezTo>
                    <a:pt x="105659" y="1421508"/>
                    <a:pt x="69084" y="1406358"/>
                    <a:pt x="42117" y="1379391"/>
                  </a:cubicBezTo>
                  <a:cubicBezTo>
                    <a:pt x="15150" y="1352424"/>
                    <a:pt x="0" y="1315848"/>
                    <a:pt x="0" y="1277711"/>
                  </a:cubicBezTo>
                  <a:lnTo>
                    <a:pt x="0" y="143796"/>
                  </a:lnTo>
                  <a:cubicBezTo>
                    <a:pt x="0" y="105659"/>
                    <a:pt x="15150" y="69084"/>
                    <a:pt x="42117" y="42117"/>
                  </a:cubicBezTo>
                  <a:cubicBezTo>
                    <a:pt x="69084" y="15150"/>
                    <a:pt x="105659" y="0"/>
                    <a:pt x="14379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4" name="TextBox 34"/>
            <p:cNvSpPr txBox="1"/>
            <p:nvPr/>
          </p:nvSpPr>
          <p:spPr>
            <a:xfrm>
              <a:off x="0" y="-57150"/>
              <a:ext cx="287593" cy="1478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742</Words>
  <Application>Microsoft Office PowerPoint</Application>
  <PresentationFormat>Custom</PresentationFormat>
  <Paragraphs>82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Poppins Bold</vt:lpstr>
      <vt:lpstr>Bahnschrift Condensed</vt:lpstr>
      <vt:lpstr>Calibri</vt:lpstr>
      <vt:lpstr>Arial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Putih dan Biru Modern Proposal Bisnis Presentasi</dc:title>
  <dc:creator>adisaputra19856</dc:creator>
  <cp:lastModifiedBy>Adi Saputra</cp:lastModifiedBy>
  <cp:revision>3</cp:revision>
  <dcterms:created xsi:type="dcterms:W3CDTF">2006-08-16T00:00:00Z</dcterms:created>
  <dcterms:modified xsi:type="dcterms:W3CDTF">2025-11-19T07:36:54Z</dcterms:modified>
  <dc:identifier>DAG46KLBbtY</dc:identifier>
</cp:coreProperties>
</file>